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828" r:id="rId2"/>
    <p:sldMasterId id="2147483852" r:id="rId3"/>
    <p:sldMasterId id="2147483876" r:id="rId4"/>
    <p:sldMasterId id="2147483888" r:id="rId5"/>
    <p:sldMasterId id="2147483900" r:id="rId6"/>
    <p:sldMasterId id="2147483912" r:id="rId7"/>
    <p:sldMasterId id="2147483924" r:id="rId8"/>
    <p:sldMasterId id="2147483936" r:id="rId9"/>
  </p:sldMasterIdLst>
  <p:notesMasterIdLst>
    <p:notesMasterId r:id="rId30"/>
  </p:notesMasterIdLst>
  <p:sldIdLst>
    <p:sldId id="256" r:id="rId10"/>
    <p:sldId id="260" r:id="rId11"/>
    <p:sldId id="261" r:id="rId12"/>
    <p:sldId id="264" r:id="rId13"/>
    <p:sldId id="263" r:id="rId14"/>
    <p:sldId id="278" r:id="rId15"/>
    <p:sldId id="265" r:id="rId16"/>
    <p:sldId id="267" r:id="rId17"/>
    <p:sldId id="269" r:id="rId18"/>
    <p:sldId id="285" r:id="rId19"/>
    <p:sldId id="277" r:id="rId20"/>
    <p:sldId id="273" r:id="rId21"/>
    <p:sldId id="268" r:id="rId22"/>
    <p:sldId id="272" r:id="rId23"/>
    <p:sldId id="279" r:id="rId24"/>
    <p:sldId id="283" r:id="rId25"/>
    <p:sldId id="284" r:id="rId26"/>
    <p:sldId id="271" r:id="rId27"/>
    <p:sldId id="274" r:id="rId28"/>
    <p:sldId id="275" r:id="rId29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4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C57BE661-2EAC-4F77-A65E-15464D636CCA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261429E8-D1F7-41F9-9270-72C38C12E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48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“Refactoring is a disciplined technique for restructuring an existing body of code, altering its internal structure without changing its external behavior” – Martin Fowler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429E8-D1F7-41F9-9270-72C38C12E3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58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429E8-D1F7-41F9-9270-72C38C12E3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36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Refactoring.com is </a:t>
            </a:r>
            <a:r>
              <a:rPr lang="en-US" dirty="0" err="1" smtClean="0"/>
              <a:t>maintainted</a:t>
            </a:r>
            <a:r>
              <a:rPr lang="en-US" dirty="0" smtClean="0"/>
              <a:t> by</a:t>
            </a:r>
            <a:r>
              <a:rPr lang="en-US" baseline="0" dirty="0" smtClean="0"/>
              <a:t> Martin Fowler, who literally wrote the book on the subject.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429E8-D1F7-41F9-9270-72C38C12E3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30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Refactoring.com is </a:t>
            </a:r>
            <a:r>
              <a:rPr lang="en-US" dirty="0" err="1" smtClean="0"/>
              <a:t>maintainted</a:t>
            </a:r>
            <a:r>
              <a:rPr lang="en-US" dirty="0" smtClean="0"/>
              <a:t> by</a:t>
            </a:r>
            <a:r>
              <a:rPr lang="en-US" baseline="0" dirty="0" smtClean="0"/>
              <a:t> Martin Fowler, who literally wrote the book on the subject.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429E8-D1F7-41F9-9270-72C38C12E345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330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problem in computer science can be solved with another layer of indirection”  David Wheeler (inventor of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subroutines)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429E8-D1F7-41F9-9270-72C38C12E3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9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04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20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96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771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681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908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89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371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909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645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833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304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788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895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1778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666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883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614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8417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3233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3425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595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858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6104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4228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263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0680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666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883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614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8417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3233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342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996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5952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6104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4228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263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068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9981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8705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8365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2646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299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415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9085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0783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4940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7673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7398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6059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0127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3536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0693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346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39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6075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0803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334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5702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9266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106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7337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9945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8548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61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353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894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618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363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7884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9258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2746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3722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8711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6785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17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804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2934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45235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93023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6149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93877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2745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4973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65084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5895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408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1039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59109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09087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1760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60590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10156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61032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4145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71789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80105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189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64271-995A-4196-9543-7E1206824BAA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551DF-1539-4507-AE17-A7319A35D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26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727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043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043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947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57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39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69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64271-995A-4196-9543-7E1206824B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551DF-1539-4507-AE17-A7319A35DB6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87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efactoring.com/catalog/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9535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Refactoring for Testability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629150"/>
            <a:ext cx="6705600" cy="89535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Lucida Console" pitchFamily="49" charset="0"/>
              </a:rPr>
              <a:t>(or how I learned to stop worrying and love failing tests) </a:t>
            </a:r>
            <a:endParaRPr lang="en-US" sz="2400" dirty="0">
              <a:latin typeface="Lucida Console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59436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Presented by Aaron Evans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&lt;aarone@one-shore.com&gt;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21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8000">
              <a:schemeClr val="bg1">
                <a:lumMod val="85000"/>
              </a:schemeClr>
            </a:gs>
            <a:gs pos="23000">
              <a:schemeClr val="bg1">
                <a:lumMod val="67000"/>
                <a:alpha val="85000"/>
              </a:schemeClr>
            </a:gs>
            <a:gs pos="100000">
              <a:schemeClr val="bg1"/>
            </a:gs>
            <a:gs pos="100000">
              <a:srgbClr val="7D8496"/>
            </a:gs>
            <a:gs pos="95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latin typeface="Consolas" pitchFamily="49" charset="0"/>
                <a:cs typeface="Consolas" pitchFamily="49" charset="0"/>
              </a:rPr>
              <a:t>Refactoring for Testability</a:t>
            </a:r>
            <a:endParaRPr lang="en-US" sz="24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04800"/>
            <a:ext cx="796863" cy="609600"/>
          </a:xfrm>
        </p:spPr>
      </p:pic>
      <p:sp>
        <p:nvSpPr>
          <p:cNvPr id="21" name="TextBox 20"/>
          <p:cNvSpPr txBox="1"/>
          <p:nvPr/>
        </p:nvSpPr>
        <p:spPr>
          <a:xfrm>
            <a:off x="533400" y="1124717"/>
            <a:ext cx="540140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nsolas" pitchFamily="49" charset="0"/>
                <a:cs typeface="Consolas" pitchFamily="49" charset="0"/>
              </a:rPr>
              <a:t>This…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" y="1124717"/>
            <a:ext cx="540140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nsolas" pitchFamily="49" charset="0"/>
                <a:cs typeface="Consolas" pitchFamily="49" charset="0"/>
              </a:rPr>
              <a:t>Becomes…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62" y="1724025"/>
            <a:ext cx="7134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62" y="1747837"/>
            <a:ext cx="71532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539262" y="2590800"/>
            <a:ext cx="540140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nsolas" pitchFamily="49" charset="0"/>
                <a:cs typeface="Consolas" pitchFamily="49" charset="0"/>
              </a:rPr>
              <a:t>Implementation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87" y="3168162"/>
            <a:ext cx="7143750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195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8000">
              <a:schemeClr val="bg1">
                <a:lumMod val="85000"/>
              </a:schemeClr>
            </a:gs>
            <a:gs pos="23000">
              <a:schemeClr val="bg1">
                <a:lumMod val="67000"/>
                <a:alpha val="85000"/>
              </a:schemeClr>
            </a:gs>
            <a:gs pos="100000">
              <a:schemeClr val="bg1"/>
            </a:gs>
            <a:gs pos="100000">
              <a:srgbClr val="7D8496"/>
            </a:gs>
            <a:gs pos="95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latin typeface="Consolas" pitchFamily="49" charset="0"/>
                <a:cs typeface="Consolas" pitchFamily="49" charset="0"/>
              </a:rPr>
              <a:t>Refactoring for Testability</a:t>
            </a:r>
            <a:endParaRPr lang="en-US" sz="24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04800"/>
            <a:ext cx="796863" cy="609600"/>
          </a:xfrm>
        </p:spPr>
      </p:pic>
      <p:sp>
        <p:nvSpPr>
          <p:cNvPr id="3" name="TextBox 2"/>
          <p:cNvSpPr txBox="1"/>
          <p:nvPr/>
        </p:nvSpPr>
        <p:spPr>
          <a:xfrm>
            <a:off x="457200" y="1447800"/>
            <a:ext cx="7620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onsolas" pitchFamily="49" charset="0"/>
                <a:cs typeface="Consolas" pitchFamily="49" charset="0"/>
              </a:rPr>
              <a:t>Adding Layers of Abstraction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164" y="2438400"/>
            <a:ext cx="4120072" cy="27782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3933091"/>
            <a:ext cx="76200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nsolas" pitchFamily="49" charset="0"/>
                <a:cs typeface="Consolas" pitchFamily="49" charset="0"/>
              </a:rPr>
              <a:t>Composition over Inheritance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438400"/>
            <a:ext cx="76200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nsolas" pitchFamily="49" charset="0"/>
                <a:cs typeface="Consolas" pitchFamily="49" charset="0"/>
              </a:rPr>
              <a:t>Indirection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3200400"/>
            <a:ext cx="76200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nsolas" pitchFamily="49" charset="0"/>
                <a:cs typeface="Consolas" pitchFamily="49" charset="0"/>
              </a:rPr>
              <a:t>Reusability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5368" y="4724400"/>
            <a:ext cx="5181601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nsolas" pitchFamily="49" charset="0"/>
                <a:cs typeface="Consolas" pitchFamily="49" charset="0"/>
              </a:rPr>
              <a:t>Database Abstraction Layer</a:t>
            </a:r>
          </a:p>
          <a:p>
            <a:pPr algn="ctr"/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nsolas" pitchFamily="49" charset="0"/>
                <a:cs typeface="Consolas" pitchFamily="49" charset="0"/>
              </a:rPr>
              <a:t>ORM</a:t>
            </a:r>
          </a:p>
          <a:p>
            <a:pPr algn="ctr"/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nsolas" pitchFamily="49" charset="0"/>
                <a:cs typeface="Consolas" pitchFamily="49" charset="0"/>
              </a:rPr>
              <a:t>Domain Model</a:t>
            </a:r>
          </a:p>
          <a:p>
            <a:pPr algn="ctr"/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nsolas" pitchFamily="49" charset="0"/>
                <a:cs typeface="Consolas" pitchFamily="49" charset="0"/>
              </a:rPr>
              <a:t>Business Logic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70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8000">
              <a:schemeClr val="bg1">
                <a:lumMod val="85000"/>
              </a:schemeClr>
            </a:gs>
            <a:gs pos="23000">
              <a:schemeClr val="bg1">
                <a:lumMod val="67000"/>
                <a:alpha val="85000"/>
              </a:schemeClr>
            </a:gs>
            <a:gs pos="100000">
              <a:schemeClr val="bg1"/>
            </a:gs>
            <a:gs pos="100000">
              <a:srgbClr val="7D8496"/>
            </a:gs>
            <a:gs pos="95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latin typeface="Consolas" pitchFamily="49" charset="0"/>
                <a:cs typeface="Consolas" pitchFamily="49" charset="0"/>
              </a:rPr>
              <a:t>Refactoring for Testability</a:t>
            </a:r>
            <a:endParaRPr lang="en-US" sz="24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04800"/>
            <a:ext cx="796863" cy="609600"/>
          </a:xfrm>
        </p:spPr>
      </p:pic>
      <p:sp>
        <p:nvSpPr>
          <p:cNvPr id="3" name="TextBox 2"/>
          <p:cNvSpPr txBox="1"/>
          <p:nvPr/>
        </p:nvSpPr>
        <p:spPr>
          <a:xfrm>
            <a:off x="457200" y="1447800"/>
            <a:ext cx="7620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nsolas" pitchFamily="49" charset="0"/>
                <a:cs typeface="Consolas" pitchFamily="49" charset="0"/>
              </a:rPr>
              <a:t>Simplifying Interfaces</a:t>
            </a:r>
            <a:endParaRPr lang="en-US" sz="3600" dirty="0">
              <a:solidFill>
                <a:prstClr val="black">
                  <a:lumMod val="95000"/>
                  <a:lumOff val="5000"/>
                </a:prstClr>
              </a:solidFill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438399"/>
            <a:ext cx="3810000" cy="3530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2723" y="5545796"/>
            <a:ext cx="7620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nsolas" pitchFamily="49" charset="0"/>
                <a:cs typeface="Consolas" pitchFamily="49" charset="0"/>
              </a:rPr>
              <a:t>Exposing Functionality</a:t>
            </a:r>
            <a:endParaRPr lang="en-US" sz="3600" dirty="0">
              <a:solidFill>
                <a:prstClr val="black">
                  <a:lumMod val="95000"/>
                  <a:lumOff val="5000"/>
                </a:prstClr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97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8000">
              <a:schemeClr val="bg1">
                <a:lumMod val="85000"/>
              </a:schemeClr>
            </a:gs>
            <a:gs pos="23000">
              <a:schemeClr val="bg1">
                <a:lumMod val="67000"/>
                <a:alpha val="85000"/>
              </a:schemeClr>
            </a:gs>
            <a:gs pos="100000">
              <a:schemeClr val="bg1"/>
            </a:gs>
            <a:gs pos="100000">
              <a:srgbClr val="7D8496"/>
            </a:gs>
            <a:gs pos="95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latin typeface="Consolas" pitchFamily="49" charset="0"/>
                <a:cs typeface="Consolas" pitchFamily="49" charset="0"/>
              </a:rPr>
              <a:t>Refactoring for Testability</a:t>
            </a:r>
            <a:endParaRPr lang="en-US" sz="24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04800"/>
            <a:ext cx="796863" cy="609600"/>
          </a:xfrm>
        </p:spPr>
      </p:pic>
      <p:sp>
        <p:nvSpPr>
          <p:cNvPr id="3" name="TextBox 2"/>
          <p:cNvSpPr txBox="1"/>
          <p:nvPr/>
        </p:nvSpPr>
        <p:spPr>
          <a:xfrm>
            <a:off x="457200" y="1447800"/>
            <a:ext cx="7620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nsolas" pitchFamily="49" charset="0"/>
                <a:cs typeface="Consolas" pitchFamily="49" charset="0"/>
              </a:rPr>
              <a:t>Decoupling</a:t>
            </a:r>
            <a:endParaRPr lang="en-US" sz="3600" dirty="0">
              <a:solidFill>
                <a:prstClr val="black">
                  <a:lumMod val="95000"/>
                  <a:lumOff val="5000"/>
                </a:prstClr>
              </a:solidFill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0"/>
            <a:ext cx="7620000" cy="19267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4419600"/>
            <a:ext cx="76200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nsolas" pitchFamily="49" charset="0"/>
                <a:cs typeface="Consolas" pitchFamily="49" charset="0"/>
              </a:rPr>
              <a:t>Presentation and Business Logic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5007288"/>
            <a:ext cx="76200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nsolas" pitchFamily="49" charset="0"/>
                <a:cs typeface="Consolas" pitchFamily="49" charset="0"/>
              </a:rPr>
              <a:t>Persistence and Domain Objects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5621353"/>
            <a:ext cx="76200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nsolas" pitchFamily="49" charset="0"/>
                <a:cs typeface="Consolas" pitchFamily="49" charset="0"/>
              </a:rPr>
              <a:t>Interface from Implementation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96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8000">
              <a:schemeClr val="bg1">
                <a:lumMod val="85000"/>
              </a:schemeClr>
            </a:gs>
            <a:gs pos="23000">
              <a:schemeClr val="bg1">
                <a:lumMod val="67000"/>
                <a:alpha val="85000"/>
              </a:schemeClr>
            </a:gs>
            <a:gs pos="100000">
              <a:schemeClr val="bg1"/>
            </a:gs>
            <a:gs pos="100000">
              <a:srgbClr val="7D8496"/>
            </a:gs>
            <a:gs pos="95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438400"/>
            <a:ext cx="4647619" cy="35174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latin typeface="Consolas" pitchFamily="49" charset="0"/>
                <a:cs typeface="Consolas" pitchFamily="49" charset="0"/>
              </a:rPr>
              <a:t>Refactoring for Testability</a:t>
            </a:r>
            <a:endParaRPr lang="en-US" sz="24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04800"/>
            <a:ext cx="796863" cy="609600"/>
          </a:xfrm>
        </p:spPr>
      </p:pic>
      <p:sp>
        <p:nvSpPr>
          <p:cNvPr id="3" name="TextBox 2"/>
          <p:cNvSpPr txBox="1"/>
          <p:nvPr/>
        </p:nvSpPr>
        <p:spPr>
          <a:xfrm>
            <a:off x="457200" y="1447800"/>
            <a:ext cx="7620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onsolas" pitchFamily="49" charset="0"/>
                <a:cs typeface="Consolas" pitchFamily="49" charset="0"/>
              </a:rPr>
              <a:t>Dependency Injection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438400"/>
            <a:ext cx="76200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nsolas" pitchFamily="49" charset="0"/>
                <a:cs typeface="Consolas" pitchFamily="49" charset="0"/>
              </a:rPr>
              <a:t>No news is good news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3124200"/>
            <a:ext cx="76200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nsolas" pitchFamily="49" charset="0"/>
                <a:cs typeface="Consolas" pitchFamily="49" charset="0"/>
              </a:rPr>
              <a:t>No framework is necessary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3886200"/>
            <a:ext cx="76200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nsolas" pitchFamily="49" charset="0"/>
                <a:cs typeface="Consolas" pitchFamily="49" charset="0"/>
              </a:rPr>
              <a:t>Factory pattern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4648200"/>
            <a:ext cx="76200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nsolas" pitchFamily="49" charset="0"/>
                <a:cs typeface="Consolas" pitchFamily="49" charset="0"/>
              </a:rPr>
              <a:t>Constructors / Setters / Builders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3286" y="5494196"/>
            <a:ext cx="76200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nsolas" pitchFamily="49" charset="0"/>
                <a:cs typeface="Consolas" pitchFamily="49" charset="0"/>
              </a:rPr>
              <a:t>Loose Coupling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46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8000">
              <a:schemeClr val="bg1">
                <a:lumMod val="85000"/>
              </a:schemeClr>
            </a:gs>
            <a:gs pos="23000">
              <a:schemeClr val="bg1">
                <a:lumMod val="67000"/>
                <a:alpha val="85000"/>
              </a:schemeClr>
            </a:gs>
            <a:gs pos="100000">
              <a:schemeClr val="bg1"/>
            </a:gs>
            <a:gs pos="100000">
              <a:srgbClr val="7D8496"/>
            </a:gs>
            <a:gs pos="95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28" y="1151794"/>
            <a:ext cx="7623081" cy="2601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latin typeface="Consolas" pitchFamily="49" charset="0"/>
                <a:cs typeface="Consolas" pitchFamily="49" charset="0"/>
              </a:rPr>
              <a:t>Refactoring for Testability</a:t>
            </a:r>
            <a:endParaRPr lang="en-US" sz="24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04800"/>
            <a:ext cx="796863" cy="609600"/>
          </a:xfr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28" y="1151794"/>
            <a:ext cx="7623081" cy="260137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105400" y="1295400"/>
            <a:ext cx="3200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nsolas" pitchFamily="49" charset="0"/>
                <a:cs typeface="Consolas" pitchFamily="49" charset="0"/>
              </a:rPr>
              <a:t>Extract Interface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27" y="3810000"/>
            <a:ext cx="7623081" cy="2591848"/>
          </a:xfrm>
          <a:prstGeom prst="rect">
            <a:avLst/>
          </a:prstGeom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43" y="3811048"/>
            <a:ext cx="76200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5105400" y="4389980"/>
            <a:ext cx="3200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nsolas" pitchFamily="49" charset="0"/>
                <a:cs typeface="Consolas" pitchFamily="49" charset="0"/>
              </a:rPr>
              <a:t>Inject Dependency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05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8000">
              <a:schemeClr val="bg1">
                <a:lumMod val="85000"/>
              </a:schemeClr>
            </a:gs>
            <a:gs pos="23000">
              <a:schemeClr val="bg1">
                <a:lumMod val="67000"/>
                <a:alpha val="85000"/>
              </a:schemeClr>
            </a:gs>
            <a:gs pos="100000">
              <a:schemeClr val="bg1"/>
            </a:gs>
            <a:gs pos="100000">
              <a:srgbClr val="7D8496"/>
            </a:gs>
            <a:gs pos="95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latin typeface="Consolas" pitchFamily="49" charset="0"/>
                <a:cs typeface="Consolas" pitchFamily="49" charset="0"/>
              </a:rPr>
              <a:t>Refactoring for Testability</a:t>
            </a:r>
            <a:endParaRPr lang="en-US" sz="24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04800"/>
            <a:ext cx="796863" cy="609600"/>
          </a:xfr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43" y="1163517"/>
            <a:ext cx="7620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105400" y="1295400"/>
            <a:ext cx="3200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Consolas" pitchFamily="49" charset="0"/>
                <a:cs typeface="Consolas" pitchFamily="49" charset="0"/>
              </a:rPr>
              <a:t>Use Mocks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43" y="4724400"/>
            <a:ext cx="7621064" cy="12765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43780" y="4797692"/>
            <a:ext cx="396202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Consolas" pitchFamily="49" charset="0"/>
                <a:cs typeface="Consolas" pitchFamily="49" charset="0"/>
              </a:rPr>
              <a:t>Single Responsibility</a:t>
            </a:r>
          </a:p>
        </p:txBody>
      </p:sp>
    </p:spTree>
    <p:extLst>
      <p:ext uri="{BB962C8B-B14F-4D97-AF65-F5344CB8AC3E}">
        <p14:creationId xmlns:p14="http://schemas.microsoft.com/office/powerpoint/2010/main" val="318875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8000">
              <a:schemeClr val="bg1">
                <a:lumMod val="85000"/>
              </a:schemeClr>
            </a:gs>
            <a:gs pos="23000">
              <a:schemeClr val="bg1">
                <a:lumMod val="67000"/>
                <a:alpha val="85000"/>
              </a:schemeClr>
            </a:gs>
            <a:gs pos="100000">
              <a:schemeClr val="bg1"/>
            </a:gs>
            <a:gs pos="100000">
              <a:srgbClr val="7D8496"/>
            </a:gs>
            <a:gs pos="95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latin typeface="Consolas" pitchFamily="49" charset="0"/>
                <a:cs typeface="Consolas" pitchFamily="49" charset="0"/>
              </a:rPr>
              <a:t>Refactoring for Testability</a:t>
            </a:r>
            <a:endParaRPr lang="en-US" sz="24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04800"/>
            <a:ext cx="796863" cy="609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43" y="1166448"/>
            <a:ext cx="7621064" cy="181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8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8000">
              <a:schemeClr val="bg1">
                <a:lumMod val="85000"/>
              </a:schemeClr>
            </a:gs>
            <a:gs pos="23000">
              <a:schemeClr val="bg1">
                <a:lumMod val="67000"/>
                <a:alpha val="85000"/>
              </a:schemeClr>
            </a:gs>
            <a:gs pos="100000">
              <a:schemeClr val="bg1"/>
            </a:gs>
            <a:gs pos="100000">
              <a:srgbClr val="7D8496"/>
            </a:gs>
            <a:gs pos="95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latin typeface="Consolas" pitchFamily="49" charset="0"/>
                <a:cs typeface="Consolas" pitchFamily="49" charset="0"/>
              </a:rPr>
              <a:t>Refactoring for Testability</a:t>
            </a:r>
            <a:endParaRPr lang="en-US" sz="24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04800"/>
            <a:ext cx="796863" cy="609600"/>
          </a:xfrm>
        </p:spPr>
      </p:pic>
      <p:sp>
        <p:nvSpPr>
          <p:cNvPr id="3" name="TextBox 2"/>
          <p:cNvSpPr txBox="1"/>
          <p:nvPr/>
        </p:nvSpPr>
        <p:spPr>
          <a:xfrm>
            <a:off x="457200" y="1447800"/>
            <a:ext cx="7620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nsolas" pitchFamily="49" charset="0"/>
                <a:cs typeface="Consolas" pitchFamily="49" charset="0"/>
              </a:rPr>
              <a:t>Reduce Dependencies</a:t>
            </a:r>
            <a:endParaRPr lang="en-US" sz="3600" dirty="0">
              <a:solidFill>
                <a:prstClr val="black">
                  <a:lumMod val="95000"/>
                  <a:lumOff val="5000"/>
                </a:prstClr>
              </a:solidFill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536393"/>
            <a:ext cx="3352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69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8000">
              <a:schemeClr val="bg1">
                <a:lumMod val="85000"/>
              </a:schemeClr>
            </a:gs>
            <a:gs pos="23000">
              <a:schemeClr val="bg1">
                <a:lumMod val="67000"/>
                <a:alpha val="85000"/>
              </a:schemeClr>
            </a:gs>
            <a:gs pos="100000">
              <a:schemeClr val="bg1"/>
            </a:gs>
            <a:gs pos="100000">
              <a:srgbClr val="7D8496"/>
            </a:gs>
            <a:gs pos="95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5" y="3657600"/>
            <a:ext cx="6858000" cy="2609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latin typeface="Consolas" pitchFamily="49" charset="0"/>
                <a:cs typeface="Consolas" pitchFamily="49" charset="0"/>
              </a:rPr>
              <a:t>Refactoring for Testability</a:t>
            </a:r>
            <a:endParaRPr lang="en-US" sz="24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04800"/>
            <a:ext cx="796863" cy="609600"/>
          </a:xfrm>
        </p:spPr>
      </p:pic>
      <p:sp>
        <p:nvSpPr>
          <p:cNvPr id="3" name="TextBox 2"/>
          <p:cNvSpPr txBox="1"/>
          <p:nvPr/>
        </p:nvSpPr>
        <p:spPr>
          <a:xfrm>
            <a:off x="457200" y="1447800"/>
            <a:ext cx="7620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nsolas" pitchFamily="49" charset="0"/>
                <a:cs typeface="Consolas" pitchFamily="49" charset="0"/>
              </a:rPr>
              <a:t>Coding in business terms</a:t>
            </a:r>
            <a:endParaRPr lang="en-US" sz="3600" dirty="0">
              <a:solidFill>
                <a:prstClr val="black">
                  <a:lumMod val="95000"/>
                  <a:lumOff val="5000"/>
                </a:prst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5992" y="2593032"/>
            <a:ext cx="76200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nsolas" pitchFamily="49" charset="0"/>
                <a:cs typeface="Consolas" pitchFamily="49" charset="0"/>
              </a:rPr>
              <a:t>Common domain language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8407" y="3352800"/>
            <a:ext cx="76200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nsolas" pitchFamily="49" charset="0"/>
                <a:cs typeface="Consolas" pitchFamily="49" charset="0"/>
              </a:rPr>
              <a:t>Acceptance criteria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545" y="4114800"/>
            <a:ext cx="76200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nsolas" pitchFamily="49" charset="0"/>
                <a:cs typeface="Consolas" pitchFamily="49" charset="0"/>
              </a:rPr>
              <a:t>BDD frameworks – RSPEC,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Consolas" pitchFamily="49" charset="0"/>
                <a:cs typeface="Consolas" pitchFamily="49" charset="0"/>
              </a:rPr>
              <a:t>Specflow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Consolas" pitchFamily="49" charset="0"/>
                <a:cs typeface="Consolas" pitchFamily="49" charset="0"/>
              </a:rPr>
              <a:t>JBehave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97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8000">
              <a:schemeClr val="bg1">
                <a:lumMod val="85000"/>
              </a:schemeClr>
            </a:gs>
            <a:gs pos="23000">
              <a:schemeClr val="bg1">
                <a:lumMod val="67000"/>
                <a:alpha val="85000"/>
              </a:schemeClr>
            </a:gs>
            <a:gs pos="100000">
              <a:schemeClr val="bg1"/>
            </a:gs>
            <a:gs pos="100000">
              <a:srgbClr val="7D8496"/>
            </a:gs>
            <a:gs pos="95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latin typeface="Consolas" pitchFamily="49" charset="0"/>
                <a:cs typeface="Consolas" pitchFamily="49" charset="0"/>
              </a:rPr>
              <a:t>Refactoring for Testability</a:t>
            </a:r>
            <a:endParaRPr lang="en-US" sz="24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04800"/>
            <a:ext cx="796863" cy="609600"/>
          </a:xfrm>
        </p:spPr>
      </p:pic>
      <p:sp>
        <p:nvSpPr>
          <p:cNvPr id="3" name="TextBox 2"/>
          <p:cNvSpPr txBox="1"/>
          <p:nvPr/>
        </p:nvSpPr>
        <p:spPr>
          <a:xfrm>
            <a:off x="457200" y="1447800"/>
            <a:ext cx="7620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What is refactoring?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6683" y="2737338"/>
            <a:ext cx="763758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What is testability?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9615" y="4038600"/>
            <a:ext cx="763758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How do we do it?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94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0"/>
            <a:ext cx="8477250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5715000"/>
            <a:ext cx="18288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Thanks...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33375" y="2667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Questions?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2971800" y="5969977"/>
            <a:ext cx="5430715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Aaron Evans  </a:t>
            </a:r>
            <a:r>
              <a:rPr lang="en-US" sz="2400" dirty="0" smtClean="0">
                <a:solidFill>
                  <a:schemeClr val="bg1"/>
                </a:solidFill>
              </a:rPr>
              <a:t>&lt;aarone@one-shore.com&gt;</a:t>
            </a:r>
          </a:p>
          <a:p>
            <a:pPr marL="0" indent="0">
              <a:buFont typeface="Arial" pitchFamily="34" charset="0"/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73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8000">
              <a:schemeClr val="bg1">
                <a:lumMod val="85000"/>
              </a:schemeClr>
            </a:gs>
            <a:gs pos="23000">
              <a:schemeClr val="bg1">
                <a:lumMod val="67000"/>
                <a:alpha val="85000"/>
              </a:schemeClr>
            </a:gs>
            <a:gs pos="100000">
              <a:schemeClr val="bg1"/>
            </a:gs>
            <a:gs pos="100000">
              <a:srgbClr val="7D8496"/>
            </a:gs>
            <a:gs pos="95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687515"/>
            <a:ext cx="5341883" cy="36450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latin typeface="Consolas" pitchFamily="49" charset="0"/>
                <a:cs typeface="Consolas" pitchFamily="49" charset="0"/>
              </a:rPr>
              <a:t>Refactoring for Testability</a:t>
            </a:r>
            <a:endParaRPr lang="en-US" sz="24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04800"/>
            <a:ext cx="796863" cy="609600"/>
          </a:xfrm>
        </p:spPr>
      </p:pic>
      <p:sp>
        <p:nvSpPr>
          <p:cNvPr id="3" name="TextBox 2"/>
          <p:cNvSpPr txBox="1"/>
          <p:nvPr/>
        </p:nvSpPr>
        <p:spPr>
          <a:xfrm>
            <a:off x="457200" y="1447800"/>
            <a:ext cx="73914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nsolas" pitchFamily="49" charset="0"/>
                <a:cs typeface="Consolas" pitchFamily="49" charset="0"/>
              </a:rPr>
              <a:t>Why refactor?</a:t>
            </a:r>
            <a:endParaRPr lang="en-US" sz="3600" dirty="0">
              <a:solidFill>
                <a:prstClr val="black">
                  <a:lumMod val="95000"/>
                  <a:lumOff val="5000"/>
                </a:prst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590800"/>
            <a:ext cx="73914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nsolas" pitchFamily="49" charset="0"/>
                <a:cs typeface="Consolas" pitchFamily="49" charset="0"/>
              </a:rPr>
              <a:t>My code is good</a:t>
            </a:r>
            <a:endParaRPr lang="en-US" sz="3600" dirty="0">
              <a:solidFill>
                <a:prstClr val="black">
                  <a:lumMod val="95000"/>
                  <a:lumOff val="5000"/>
                </a:prstClr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4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8000">
              <a:schemeClr val="bg1">
                <a:lumMod val="85000"/>
              </a:schemeClr>
            </a:gs>
            <a:gs pos="23000">
              <a:schemeClr val="bg1">
                <a:lumMod val="67000"/>
                <a:alpha val="85000"/>
              </a:schemeClr>
            </a:gs>
            <a:gs pos="100000">
              <a:schemeClr val="bg1"/>
            </a:gs>
            <a:gs pos="100000">
              <a:srgbClr val="7D8496"/>
            </a:gs>
            <a:gs pos="95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137476"/>
            <a:ext cx="4494212" cy="52137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latin typeface="Consolas" pitchFamily="49" charset="0"/>
                <a:cs typeface="Consolas" pitchFamily="49" charset="0"/>
              </a:rPr>
              <a:t>Refactoring for Testability</a:t>
            </a:r>
            <a:endParaRPr lang="en-US" sz="24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04800"/>
            <a:ext cx="796863" cy="609600"/>
          </a:xfrm>
        </p:spPr>
      </p:pic>
      <p:sp>
        <p:nvSpPr>
          <p:cNvPr id="3" name="TextBox 2"/>
          <p:cNvSpPr txBox="1"/>
          <p:nvPr/>
        </p:nvSpPr>
        <p:spPr>
          <a:xfrm>
            <a:off x="457200" y="1447800"/>
            <a:ext cx="73914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onsolas" pitchFamily="49" charset="0"/>
                <a:cs typeface="Consolas" pitchFamily="49" charset="0"/>
              </a:rPr>
              <a:t>Why refactor?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2590800"/>
            <a:ext cx="73914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onsolas" pitchFamily="49" charset="0"/>
                <a:cs typeface="Consolas" pitchFamily="49" charset="0"/>
              </a:rPr>
              <a:t>The only constant is change</a:t>
            </a:r>
          </a:p>
        </p:txBody>
      </p:sp>
    </p:spTree>
    <p:extLst>
      <p:ext uri="{BB962C8B-B14F-4D97-AF65-F5344CB8AC3E}">
        <p14:creationId xmlns:p14="http://schemas.microsoft.com/office/powerpoint/2010/main" val="287072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8000">
              <a:schemeClr val="bg1">
                <a:lumMod val="85000"/>
              </a:schemeClr>
            </a:gs>
            <a:gs pos="23000">
              <a:schemeClr val="bg1">
                <a:lumMod val="67000"/>
                <a:alpha val="85000"/>
              </a:schemeClr>
            </a:gs>
            <a:gs pos="100000">
              <a:schemeClr val="bg1"/>
            </a:gs>
            <a:gs pos="100000">
              <a:srgbClr val="7D8496"/>
            </a:gs>
            <a:gs pos="95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latin typeface="Consolas" pitchFamily="49" charset="0"/>
                <a:cs typeface="Consolas" pitchFamily="49" charset="0"/>
              </a:rPr>
              <a:t>Refactoring for Testability</a:t>
            </a:r>
            <a:endParaRPr lang="en-US" sz="24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04800"/>
            <a:ext cx="796863" cy="609600"/>
          </a:xfrm>
        </p:spPr>
      </p:pic>
      <p:sp>
        <p:nvSpPr>
          <p:cNvPr id="3" name="TextBox 2"/>
          <p:cNvSpPr txBox="1"/>
          <p:nvPr/>
        </p:nvSpPr>
        <p:spPr>
          <a:xfrm>
            <a:off x="457200" y="1447800"/>
            <a:ext cx="76962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nsolas" pitchFamily="49" charset="0"/>
                <a:cs typeface="Consolas" pitchFamily="49" charset="0"/>
              </a:rPr>
              <a:t>User Interface Code</a:t>
            </a:r>
            <a:endParaRPr lang="en-US" sz="3600" dirty="0">
              <a:solidFill>
                <a:prstClr val="black">
                  <a:lumMod val="95000"/>
                  <a:lumOff val="5000"/>
                </a:prstClr>
              </a:solidFill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62198"/>
            <a:ext cx="1143000" cy="6381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486" y="2356338"/>
            <a:ext cx="5830114" cy="243874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7700" y="5097366"/>
            <a:ext cx="7391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nsolas" pitchFamily="49" charset="0"/>
                <a:cs typeface="Consolas" pitchFamily="49" charset="0"/>
              </a:rPr>
              <a:t>Separate business logic from display logic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95400" y="3710174"/>
            <a:ext cx="67056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nsolas" pitchFamily="49" charset="0"/>
                <a:cs typeface="Consolas" pitchFamily="49" charset="0"/>
              </a:rPr>
              <a:t>Encapsulate implementation details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04491" y="4174036"/>
            <a:ext cx="5105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nsolas" pitchFamily="49" charset="0"/>
                <a:cs typeface="Consolas" pitchFamily="49" charset="0"/>
              </a:rPr>
              <a:t>Don’t tie your code to vendor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25005" y="2316669"/>
            <a:ext cx="510540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nsolas" pitchFamily="49" charset="0"/>
                <a:cs typeface="Consolas" pitchFamily="49" charset="0"/>
              </a:rPr>
              <a:t>Don’t hard code configuration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07270" y="2769542"/>
            <a:ext cx="425254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nsolas" pitchFamily="49" charset="0"/>
                <a:cs typeface="Consolas" pitchFamily="49" charset="0"/>
              </a:rPr>
              <a:t>Handle errors gracefully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0" y="4635701"/>
            <a:ext cx="519373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nsolas" pitchFamily="49" charset="0"/>
                <a:cs typeface="Consolas" pitchFamily="49" charset="0"/>
              </a:rPr>
              <a:t>Use meaningful variable names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55122" y="3248509"/>
            <a:ext cx="442839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nsolas" pitchFamily="49" charset="0"/>
                <a:cs typeface="Consolas" pitchFamily="49" charset="0"/>
              </a:rPr>
              <a:t>Don’t expose other layers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35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8000">
              <a:schemeClr val="bg1">
                <a:lumMod val="85000"/>
              </a:schemeClr>
            </a:gs>
            <a:gs pos="23000">
              <a:schemeClr val="bg1">
                <a:lumMod val="67000"/>
                <a:alpha val="85000"/>
              </a:schemeClr>
            </a:gs>
            <a:gs pos="100000">
              <a:schemeClr val="bg1"/>
            </a:gs>
            <a:gs pos="100000">
              <a:srgbClr val="7D8496"/>
            </a:gs>
            <a:gs pos="95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834" y="2209800"/>
            <a:ext cx="3457575" cy="4286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latin typeface="Consolas" pitchFamily="49" charset="0"/>
                <a:cs typeface="Consolas" pitchFamily="49" charset="0"/>
              </a:rPr>
              <a:t>Refactoring for Testability</a:t>
            </a:r>
            <a:endParaRPr lang="en-US" sz="24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04800"/>
            <a:ext cx="796863" cy="609600"/>
          </a:xfrm>
        </p:spPr>
      </p:pic>
      <p:sp>
        <p:nvSpPr>
          <p:cNvPr id="3" name="TextBox 2"/>
          <p:cNvSpPr txBox="1"/>
          <p:nvPr/>
        </p:nvSpPr>
        <p:spPr>
          <a:xfrm>
            <a:off x="457200" y="1447800"/>
            <a:ext cx="76962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onsolas" pitchFamily="49" charset="0"/>
                <a:cs typeface="Consolas" pitchFamily="49" charset="0"/>
              </a:rPr>
              <a:t>Refactoring the UI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2667000"/>
            <a:ext cx="76962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Consolas" pitchFamily="49" charset="0"/>
                <a:cs typeface="Consolas" pitchFamily="49" charset="0"/>
              </a:rPr>
              <a:t>Yes, Virginia, there really is display logic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3505200"/>
            <a:ext cx="76962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Consolas" pitchFamily="49" charset="0"/>
                <a:cs typeface="Consolas" pitchFamily="49" charset="0"/>
              </a:rPr>
              <a:t>ID 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nsolas" pitchFamily="49" charset="0"/>
                <a:cs typeface="Consolas" pitchFamily="49" charset="0"/>
              </a:rPr>
              <a:t>tags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4267202"/>
            <a:ext cx="76962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Consolas" pitchFamily="49" charset="0"/>
                <a:cs typeface="Consolas" pitchFamily="49" charset="0"/>
              </a:rPr>
              <a:t>Individually testable components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5029202"/>
            <a:ext cx="76962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Consolas" pitchFamily="49" charset="0"/>
                <a:cs typeface="Consolas" pitchFamily="49" charset="0"/>
              </a:rPr>
              <a:t>Maintainable UI tests</a:t>
            </a:r>
          </a:p>
        </p:txBody>
      </p:sp>
    </p:spTree>
    <p:extLst>
      <p:ext uri="{BB962C8B-B14F-4D97-AF65-F5344CB8AC3E}">
        <p14:creationId xmlns:p14="http://schemas.microsoft.com/office/powerpoint/2010/main" val="290668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8000">
              <a:schemeClr val="bg1">
                <a:lumMod val="85000"/>
              </a:schemeClr>
            </a:gs>
            <a:gs pos="23000">
              <a:schemeClr val="bg1">
                <a:lumMod val="67000"/>
                <a:alpha val="85000"/>
              </a:schemeClr>
            </a:gs>
            <a:gs pos="100000">
              <a:schemeClr val="bg1"/>
            </a:gs>
            <a:gs pos="100000">
              <a:srgbClr val="7D8496"/>
            </a:gs>
            <a:gs pos="95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614" y="2433637"/>
            <a:ext cx="5038725" cy="3362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latin typeface="Consolas" pitchFamily="49" charset="0"/>
                <a:cs typeface="Consolas" pitchFamily="49" charset="0"/>
              </a:rPr>
              <a:t>Refactoring for Testability</a:t>
            </a:r>
            <a:endParaRPr lang="en-US" sz="24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04800"/>
            <a:ext cx="796863" cy="609600"/>
          </a:xfrm>
        </p:spPr>
      </p:pic>
      <p:sp>
        <p:nvSpPr>
          <p:cNvPr id="3" name="TextBox 2"/>
          <p:cNvSpPr txBox="1"/>
          <p:nvPr/>
        </p:nvSpPr>
        <p:spPr>
          <a:xfrm>
            <a:off x="457200" y="1447800"/>
            <a:ext cx="7620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nsolas" pitchFamily="49" charset="0"/>
                <a:cs typeface="Consolas" pitchFamily="49" charset="0"/>
              </a:rPr>
              <a:t>Push testing down the stack</a:t>
            </a:r>
            <a:endParaRPr lang="en-US" sz="3600" dirty="0">
              <a:solidFill>
                <a:prstClr val="black">
                  <a:lumMod val="95000"/>
                  <a:lumOff val="5000"/>
                </a:prst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8408" y="2590800"/>
            <a:ext cx="76962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nsolas" pitchFamily="49" charset="0"/>
                <a:cs typeface="Consolas" pitchFamily="49" charset="0"/>
              </a:rPr>
              <a:t>Reduce brittle UI tests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8408" y="3352800"/>
            <a:ext cx="76962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nsolas" pitchFamily="49" charset="0"/>
                <a:cs typeface="Consolas" pitchFamily="49" charset="0"/>
              </a:rPr>
              <a:t>Run tests faster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9616" y="4114800"/>
            <a:ext cx="76962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nsolas" pitchFamily="49" charset="0"/>
                <a:cs typeface="Consolas" pitchFamily="49" charset="0"/>
              </a:rPr>
              <a:t>Isolate the system under test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8408" y="4953000"/>
            <a:ext cx="76962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nsolas" pitchFamily="49" charset="0"/>
                <a:cs typeface="Consolas" pitchFamily="49" charset="0"/>
              </a:rPr>
              <a:t>Think about code as individual components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33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8000">
              <a:schemeClr val="bg1">
                <a:lumMod val="85000"/>
              </a:schemeClr>
            </a:gs>
            <a:gs pos="23000">
              <a:schemeClr val="bg1">
                <a:lumMod val="67000"/>
                <a:alpha val="85000"/>
              </a:schemeClr>
            </a:gs>
            <a:gs pos="100000">
              <a:schemeClr val="bg1"/>
            </a:gs>
            <a:gs pos="100000">
              <a:srgbClr val="7D8496"/>
            </a:gs>
            <a:gs pos="95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latin typeface="Consolas" pitchFamily="49" charset="0"/>
                <a:cs typeface="Consolas" pitchFamily="49" charset="0"/>
              </a:rPr>
              <a:t>Refactoring for Testability</a:t>
            </a:r>
            <a:endParaRPr lang="en-US" sz="24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04800"/>
            <a:ext cx="796863" cy="609600"/>
          </a:xfrm>
        </p:spPr>
      </p:pic>
      <p:sp>
        <p:nvSpPr>
          <p:cNvPr id="3" name="TextBox 2"/>
          <p:cNvSpPr txBox="1"/>
          <p:nvPr/>
        </p:nvSpPr>
        <p:spPr>
          <a:xfrm>
            <a:off x="457200" y="1447800"/>
            <a:ext cx="7620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nsolas" pitchFamily="49" charset="0"/>
                <a:cs typeface="Consolas" pitchFamily="49" charset="0"/>
              </a:rPr>
              <a:t>SOLID</a:t>
            </a:r>
            <a:endParaRPr lang="en-US" sz="3600" dirty="0">
              <a:solidFill>
                <a:prstClr val="black">
                  <a:lumMod val="95000"/>
                  <a:lumOff val="5000"/>
                </a:prstClr>
              </a:solidFill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2333625"/>
            <a:ext cx="2857500" cy="21907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95804" y="2438400"/>
            <a:ext cx="540140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nsolas" pitchFamily="49" charset="0"/>
                <a:cs typeface="Consolas" pitchFamily="49" charset="0"/>
              </a:rPr>
              <a:t>S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nsolas" pitchFamily="49" charset="0"/>
                <a:cs typeface="Consolas" pitchFamily="49" charset="0"/>
              </a:rPr>
              <a:t>ingle Responsibility Principle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95804" y="3229708"/>
            <a:ext cx="540140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nsolas" pitchFamily="49" charset="0"/>
                <a:cs typeface="Consolas" pitchFamily="49" charset="0"/>
              </a:rPr>
              <a:t>O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nsolas" pitchFamily="49" charset="0"/>
                <a:cs typeface="Consolas" pitchFamily="49" charset="0"/>
              </a:rPr>
              <a:t>pen / Closed Principle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95804" y="3991708"/>
            <a:ext cx="540140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Consolas" pitchFamily="49" charset="0"/>
                <a:cs typeface="Consolas" pitchFamily="49" charset="0"/>
              </a:rPr>
              <a:t>L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Consolas" pitchFamily="49" charset="0"/>
                <a:cs typeface="Consolas" pitchFamily="49" charset="0"/>
              </a:rPr>
              <a:t>iskov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nsolas" pitchFamily="49" charset="0"/>
                <a:cs typeface="Consolas" pitchFamily="49" charset="0"/>
              </a:rPr>
              <a:t> Substitution Principle 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95804" y="4829908"/>
            <a:ext cx="540140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nsolas" pitchFamily="49" charset="0"/>
                <a:cs typeface="Consolas" pitchFamily="49" charset="0"/>
              </a:rPr>
              <a:t>nterface Segregation Principle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95804" y="5668108"/>
            <a:ext cx="540140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nsolas" pitchFamily="49" charset="0"/>
                <a:cs typeface="Consolas" pitchFamily="49" charset="0"/>
              </a:rPr>
              <a:t>D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nsolas" pitchFamily="49" charset="0"/>
                <a:cs typeface="Consolas" pitchFamily="49" charset="0"/>
              </a:rPr>
              <a:t>ependency Inversion Principle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95804" y="3991708"/>
            <a:ext cx="540140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strike="sngStrike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Consolas" pitchFamily="49" charset="0"/>
                <a:cs typeface="Consolas" pitchFamily="49" charset="0"/>
              </a:rPr>
              <a:t>L</a:t>
            </a:r>
            <a:r>
              <a:rPr lang="en-US" sz="2400" strike="sngStrike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Consolas" pitchFamily="49" charset="0"/>
                <a:cs typeface="Consolas" pitchFamily="49" charset="0"/>
              </a:rPr>
              <a:t>iskov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nsolas" pitchFamily="49" charset="0"/>
                <a:cs typeface="Consolas" pitchFamily="49" charset="0"/>
              </a:rPr>
              <a:t> Substitution Principle 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33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26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8000">
              <a:schemeClr val="bg1">
                <a:lumMod val="85000"/>
              </a:schemeClr>
            </a:gs>
            <a:gs pos="23000">
              <a:schemeClr val="bg1">
                <a:lumMod val="67000"/>
                <a:alpha val="85000"/>
              </a:schemeClr>
            </a:gs>
            <a:gs pos="100000">
              <a:schemeClr val="bg1"/>
            </a:gs>
            <a:gs pos="100000">
              <a:srgbClr val="7D8496"/>
            </a:gs>
            <a:gs pos="95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195" y="2362200"/>
            <a:ext cx="5478191" cy="37689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latin typeface="Consolas" pitchFamily="49" charset="0"/>
                <a:cs typeface="Consolas" pitchFamily="49" charset="0"/>
              </a:rPr>
              <a:t>Refactoring for Testability</a:t>
            </a:r>
            <a:endParaRPr lang="en-US" sz="24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04800"/>
            <a:ext cx="796863" cy="609600"/>
          </a:xfrm>
        </p:spPr>
      </p:pic>
      <p:sp>
        <p:nvSpPr>
          <p:cNvPr id="3" name="TextBox 2"/>
          <p:cNvSpPr txBox="1"/>
          <p:nvPr/>
        </p:nvSpPr>
        <p:spPr>
          <a:xfrm>
            <a:off x="457200" y="1447800"/>
            <a:ext cx="7620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nsolas" pitchFamily="49" charset="0"/>
                <a:cs typeface="Consolas" pitchFamily="49" charset="0"/>
              </a:rPr>
              <a:t>Refactoring Strategies</a:t>
            </a:r>
            <a:endParaRPr lang="en-US" sz="3600" dirty="0">
              <a:solidFill>
                <a:prstClr val="black">
                  <a:lumMod val="95000"/>
                  <a:lumOff val="5000"/>
                </a:prst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58815" y="5821098"/>
            <a:ext cx="51816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hlinkClick r:id="rId5"/>
              </a:rPr>
              <a:t>http://www.refactoring.com/catalog/</a:t>
            </a:r>
            <a:endParaRPr lang="en-US" sz="2000" dirty="0">
              <a:solidFill>
                <a:prstClr val="black">
                  <a:lumMod val="95000"/>
                  <a:lumOff val="5000"/>
                </a:prst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854" y="2532908"/>
            <a:ext cx="31242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Extract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854" y="3124249"/>
            <a:ext cx="31242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nsolas" pitchFamily="49" charset="0"/>
                <a:cs typeface="Consolas" pitchFamily="49" charset="0"/>
              </a:rPr>
              <a:t>Change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3061" y="3721378"/>
            <a:ext cx="314178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Encapsulate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1854" y="4310463"/>
            <a:ext cx="31242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Hide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91100" y="4920063"/>
            <a:ext cx="31242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Push down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76446" y="3124249"/>
            <a:ext cx="31242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nsolas" pitchFamily="49" charset="0"/>
                <a:cs typeface="Consolas" pitchFamily="49" charset="0"/>
              </a:rPr>
              <a:t>Move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76446" y="2521883"/>
            <a:ext cx="31242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Consolidate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67653" y="4310461"/>
            <a:ext cx="314178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Expose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67653" y="3700863"/>
            <a:ext cx="314178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nsolas" pitchFamily="49" charset="0"/>
                <a:cs typeface="Consolas" pitchFamily="49" charset="0"/>
              </a:rPr>
              <a:t>Substitute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1854" y="4920063"/>
            <a:ext cx="31242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Pull up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96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5776</TotalTime>
  <Words>400</Words>
  <Application>Microsoft Office PowerPoint</Application>
  <PresentationFormat>On-screen Show (4:3)</PresentationFormat>
  <Paragraphs>109</Paragraphs>
  <Slides>20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Office Theme</vt:lpstr>
      <vt:lpstr>1_Office Theme</vt:lpstr>
      <vt:lpstr>3_Office Theme</vt:lpstr>
      <vt:lpstr>5_Office Theme</vt:lpstr>
      <vt:lpstr>4_Office Theme</vt:lpstr>
      <vt:lpstr>6_Office Theme</vt:lpstr>
      <vt:lpstr>7_Office Theme</vt:lpstr>
      <vt:lpstr>2_Office Theme</vt:lpstr>
      <vt:lpstr>8_Office Theme</vt:lpstr>
      <vt:lpstr>Refactoring for Testability</vt:lpstr>
      <vt:lpstr>Refactoring for Testability</vt:lpstr>
      <vt:lpstr>Refactoring for Testability</vt:lpstr>
      <vt:lpstr>Refactoring for Testability</vt:lpstr>
      <vt:lpstr>Refactoring for Testability</vt:lpstr>
      <vt:lpstr>Refactoring for Testability</vt:lpstr>
      <vt:lpstr>Refactoring for Testability</vt:lpstr>
      <vt:lpstr>Refactoring for Testability</vt:lpstr>
      <vt:lpstr>Refactoring for Testability</vt:lpstr>
      <vt:lpstr>Refactoring for Testability</vt:lpstr>
      <vt:lpstr>Refactoring for Testability</vt:lpstr>
      <vt:lpstr>Refactoring for Testability</vt:lpstr>
      <vt:lpstr>Refactoring for Testability</vt:lpstr>
      <vt:lpstr>Refactoring for Testability</vt:lpstr>
      <vt:lpstr>Refactoring for Testability</vt:lpstr>
      <vt:lpstr>Refactoring for Testability</vt:lpstr>
      <vt:lpstr>Refactoring for Testability</vt:lpstr>
      <vt:lpstr>Refactoring for Testability</vt:lpstr>
      <vt:lpstr>Refactoring for Testability</vt:lpstr>
      <vt:lpstr>Questions?</vt:lpstr>
    </vt:vector>
  </TitlesOfParts>
  <Company>Ancestry.com Operations,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Refactoring for Testability</dc:title>
  <dc:creator>Aaron Evans</dc:creator>
  <cp:lastModifiedBy>Aaron Evans</cp:lastModifiedBy>
  <cp:revision>127</cp:revision>
  <cp:lastPrinted>2012-08-21T14:29:39Z</cp:lastPrinted>
  <dcterms:created xsi:type="dcterms:W3CDTF">2012-08-17T14:19:51Z</dcterms:created>
  <dcterms:modified xsi:type="dcterms:W3CDTF">2013-07-17T15:15:38Z</dcterms:modified>
</cp:coreProperties>
</file>