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5" r:id="rId3"/>
    <p:sldId id="257" r:id="rId4"/>
    <p:sldId id="258" r:id="rId5"/>
    <p:sldId id="259" r:id="rId6"/>
    <p:sldId id="260" r:id="rId7"/>
    <p:sldId id="261" r:id="rId8"/>
    <p:sldId id="264" r:id="rId9"/>
    <p:sldId id="278" r:id="rId10"/>
    <p:sldId id="262" r:id="rId11"/>
    <p:sldId id="268" r:id="rId12"/>
    <p:sldId id="265" r:id="rId13"/>
    <p:sldId id="270" r:id="rId14"/>
    <p:sldId id="266" r:id="rId15"/>
    <p:sldId id="279" r:id="rId16"/>
    <p:sldId id="284" r:id="rId17"/>
    <p:sldId id="283" r:id="rId18"/>
    <p:sldId id="274" r:id="rId19"/>
    <p:sldId id="277" r:id="rId20"/>
    <p:sldId id="280" r:id="rId21"/>
    <p:sldId id="28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289" autoAdjust="0"/>
  </p:normalViewPr>
  <p:slideViewPr>
    <p:cSldViewPr>
      <p:cViewPr varScale="1">
        <p:scale>
          <a:sx n="56" d="100"/>
          <a:sy n="56" d="100"/>
        </p:scale>
        <p:origin x="-3120" y="-90"/>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D516BE-303C-4073-A4FC-07E358FC6551}" type="datetimeFigureOut">
              <a:rPr lang="en-US" smtClean="0"/>
              <a:pPr/>
              <a:t>7/17/2013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68E330-6F11-4EB8-9125-0BEE82D16730}" type="slidenum">
              <a:rPr lang="en-US" smtClean="0"/>
              <a:pPr/>
              <a:t>‹#›</a:t>
            </a:fld>
            <a:endParaRPr lang="en-US"/>
          </a:p>
        </p:txBody>
      </p:sp>
    </p:spTree>
    <p:extLst>
      <p:ext uri="{BB962C8B-B14F-4D97-AF65-F5344CB8AC3E}">
        <p14:creationId xmlns:p14="http://schemas.microsoft.com/office/powerpoint/2010/main" val="3833006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Welcome to “Testing Web Applications &amp; Web Services” training .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68E330-6F11-4EB8-9125-0BEE82D1673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effectLst/>
                <a:latin typeface="+mn-lt"/>
                <a:ea typeface="+mn-ea"/>
                <a:cs typeface="+mn-cs"/>
              </a:rPr>
              <a:t>How are web applications different from traditional applications?</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let's back up a bit and talk about the differences between web applications and traditional applications.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I've already touched on a couple obvious differences.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First is that it uses the network. </a:t>
            </a:r>
          </a:p>
          <a:p>
            <a:r>
              <a:rPr lang="en-US" sz="1200" kern="1200" dirty="0" smtClean="0">
                <a:solidFill>
                  <a:schemeClr val="tx1"/>
                </a:solidFill>
                <a:effectLst/>
                <a:latin typeface="+mn-lt"/>
                <a:ea typeface="+mn-ea"/>
                <a:cs typeface="+mn-cs"/>
              </a:rPr>
              <a:t>Of course there have been networked applications, even before the "web" as we know it was invented.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Client server apps date back to the first teletypes.  And there are network apps that don't use the web -- using protocols such as FTP, or raw sockets.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when I say "traditional apps",  I think of programs like Microsoft Word -- although it includes web connectivity these days (and an HTML renderer as well) -- but you know what I mean.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Another major difference is that web apps don't require installation.  That is a huge differentiator and a major benefit.  It saves a ton of IT headaches, and it saves vendors money.  No CDs, no cardboard boxes, and no retail stores needed.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Although you can download traditional apps these days too.</a:t>
            </a:r>
          </a:p>
          <a:p>
            <a:r>
              <a:rPr lang="en-US" sz="1200" i="1" kern="1200" dirty="0" smtClean="0">
                <a:solidFill>
                  <a:schemeClr val="tx1"/>
                </a:solidFill>
                <a:effectLst/>
                <a:latin typeface="+mn-lt"/>
                <a:ea typeface="+mn-ea"/>
                <a:cs typeface="+mn-cs"/>
              </a:rPr>
              <a:t>Hmm... maybe my analogy needs a little more thought.</a:t>
            </a:r>
          </a:p>
          <a:p>
            <a:endParaRPr lang="en-US" baseline="0" dirty="0" smtClean="0"/>
          </a:p>
        </p:txBody>
      </p:sp>
      <p:sp>
        <p:nvSpPr>
          <p:cNvPr id="4" name="Slide Number Placeholder 3"/>
          <p:cNvSpPr>
            <a:spLocks noGrp="1"/>
          </p:cNvSpPr>
          <p:nvPr>
            <p:ph type="sldNum" sz="quarter" idx="10"/>
          </p:nvPr>
        </p:nvSpPr>
        <p:spPr/>
        <p:txBody>
          <a:bodyPr/>
          <a:lstStyle/>
          <a:p>
            <a:fld id="{2468E330-6F11-4EB8-9125-0BEE82D1673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2468E330-6F11-4EB8-9125-0BEE82D1673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2468E330-6F11-4EB8-9125-0BEE82D1673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2468E330-6F11-4EB8-9125-0BEE82D1673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2468E330-6F11-4EB8-9125-0BEE82D1673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2468E330-6F11-4EB8-9125-0BEE82D1673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There are many different types of testing, and there are many different perspectives to testing.  To some extent, your testing perspective determines what type of tests you want to perform.</a:t>
            </a:r>
          </a:p>
          <a:p>
            <a:r>
              <a:rPr lang="en-US" sz="1200" kern="1200" dirty="0" smtClean="0">
                <a:solidFill>
                  <a:schemeClr val="tx1"/>
                </a:solidFill>
                <a:effectLst/>
                <a:latin typeface="+mn-lt"/>
                <a:ea typeface="+mn-ea"/>
                <a:cs typeface="+mn-cs"/>
              </a:rPr>
              <a:t>What do I mean by perspectives?</a:t>
            </a:r>
          </a:p>
          <a:p>
            <a:r>
              <a:rPr lang="en-US" sz="1200" kern="1200" dirty="0" smtClean="0">
                <a:solidFill>
                  <a:schemeClr val="tx1"/>
                </a:solidFill>
                <a:effectLst/>
                <a:latin typeface="+mn-lt"/>
                <a:ea typeface="+mn-ea"/>
                <a:cs typeface="+mn-cs"/>
              </a:rPr>
              <a:t>I mean the goal of the tester.  </a:t>
            </a:r>
          </a:p>
          <a:p>
            <a:r>
              <a:rPr lang="en-US" sz="1200" kern="1200" dirty="0" smtClean="0">
                <a:solidFill>
                  <a:schemeClr val="tx1"/>
                </a:solidFill>
                <a:effectLst/>
                <a:latin typeface="+mn-lt"/>
                <a:ea typeface="+mn-ea"/>
                <a:cs typeface="+mn-cs"/>
              </a:rPr>
              <a:t>Is the goal to verify that the application is working according to spec?  To validate that an assumption about the user's preferences is correct?  To find bugs and discover undocumented features? To try to find out potential ways an application can be broken.</a:t>
            </a:r>
          </a:p>
          <a:p>
            <a:r>
              <a:rPr lang="en-US" sz="1200" kern="1200" dirty="0" smtClean="0">
                <a:solidFill>
                  <a:schemeClr val="tx1"/>
                </a:solidFill>
                <a:effectLst/>
                <a:latin typeface="+mn-lt"/>
                <a:ea typeface="+mn-ea"/>
                <a:cs typeface="+mn-cs"/>
              </a:rPr>
              <a:t> These are some common goals:</a:t>
            </a:r>
          </a:p>
          <a:p>
            <a:r>
              <a:rPr lang="en-US" sz="1200" kern="1200" dirty="0" smtClean="0">
                <a:solidFill>
                  <a:schemeClr val="tx1"/>
                </a:solidFill>
                <a:effectLst/>
                <a:latin typeface="+mn-lt"/>
                <a:ea typeface="+mn-ea"/>
                <a:cs typeface="+mn-cs"/>
              </a:rPr>
              <a:t>Verification</a:t>
            </a:r>
          </a:p>
          <a:p>
            <a:r>
              <a:rPr lang="en-US" sz="1200" kern="1200" dirty="0" smtClean="0">
                <a:solidFill>
                  <a:schemeClr val="tx1"/>
                </a:solidFill>
                <a:effectLst/>
                <a:latin typeface="+mn-lt"/>
                <a:ea typeface="+mn-ea"/>
                <a:cs typeface="+mn-cs"/>
              </a:rPr>
              <a:t>Validation</a:t>
            </a:r>
          </a:p>
          <a:p>
            <a:r>
              <a:rPr lang="en-US" sz="1200" kern="1200" dirty="0" smtClean="0">
                <a:solidFill>
                  <a:schemeClr val="tx1"/>
                </a:solidFill>
                <a:effectLst/>
                <a:latin typeface="+mn-lt"/>
                <a:ea typeface="+mn-ea"/>
                <a:cs typeface="+mn-cs"/>
              </a:rPr>
              <a:t>Exploratory</a:t>
            </a:r>
          </a:p>
          <a:p>
            <a:r>
              <a:rPr lang="en-US" sz="1200" kern="1200" dirty="0" smtClean="0">
                <a:solidFill>
                  <a:schemeClr val="tx1"/>
                </a:solidFill>
                <a:effectLst/>
                <a:latin typeface="+mn-lt"/>
                <a:ea typeface="+mn-ea"/>
                <a:cs typeface="+mn-cs"/>
              </a:rPr>
              <a:t>Destructive</a:t>
            </a:r>
          </a:p>
          <a:p>
            <a:r>
              <a:rPr lang="en-US" sz="1200" kern="1200" dirty="0" smtClean="0">
                <a:solidFill>
                  <a:schemeClr val="tx1"/>
                </a:solidFill>
                <a:effectLst/>
                <a:latin typeface="+mn-lt"/>
                <a:ea typeface="+mn-ea"/>
                <a:cs typeface="+mn-cs"/>
              </a:rPr>
              <a:t>There are several contexts that influence your goals and different people tend to think in different contexts.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Functionality</a:t>
            </a:r>
            <a:r>
              <a:rPr lang="en-US" sz="1200" kern="1200" dirty="0" smtClean="0">
                <a:solidFill>
                  <a:schemeClr val="tx1"/>
                </a:solidFill>
                <a:effectLst/>
                <a:latin typeface="+mn-lt"/>
                <a:ea typeface="+mn-ea"/>
                <a:cs typeface="+mn-cs"/>
              </a:rPr>
              <a:t> - Developers are concerned with implementing the functionality as described.  Testers often concentrate on verifying that something works as documented.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Presentation</a:t>
            </a:r>
            <a:r>
              <a:rPr lang="en-US" sz="1200" kern="1200" dirty="0" smtClean="0">
                <a:solidFill>
                  <a:schemeClr val="tx1"/>
                </a:solidFill>
                <a:effectLst/>
                <a:latin typeface="+mn-lt"/>
                <a:ea typeface="+mn-ea"/>
                <a:cs typeface="+mn-cs"/>
              </a:rPr>
              <a:t> - Designers care a lot about presentation.  Presentation bugs are often easy to find, because we are visual people.  Layout is a big part of presentation, but typos could also fall into this category.  I don't just mean verifying a pixel perfect re-creation of some Photoshop mockup or letter perfect adherence to marketing copy.  There is also a degree of subjectivity in testing presentation, and it can be a matter of taste.  </a:t>
            </a:r>
          </a:p>
          <a:p>
            <a:r>
              <a:rPr lang="en-US" sz="1200" i="1" kern="1200" dirty="0" smtClean="0">
                <a:solidFill>
                  <a:schemeClr val="tx1"/>
                </a:solidFill>
                <a:effectLst/>
                <a:latin typeface="+mn-lt"/>
                <a:ea typeface="+mn-ea"/>
                <a:cs typeface="+mn-cs"/>
              </a:rPr>
              <a:t>Don't get involved in a battle of taste with a designer.  They're stubborn and prone using to obscure references.</a:t>
            </a:r>
          </a:p>
          <a:p>
            <a:endParaRPr lang="en-US" sz="1200" i="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Usability</a:t>
            </a:r>
            <a:r>
              <a:rPr lang="en-US" sz="1200" kern="1200" dirty="0" smtClean="0">
                <a:solidFill>
                  <a:schemeClr val="tx1"/>
                </a:solidFill>
                <a:effectLst/>
                <a:latin typeface="+mn-lt"/>
                <a:ea typeface="+mn-ea"/>
                <a:cs typeface="+mn-cs"/>
              </a:rPr>
              <a:t> - Presentation often intersects with usability.  While taste is subjective, usability is not.  Although it is notoriously hard to test accurately, because subjective values may sometimes override empirical ones.  </a:t>
            </a:r>
          </a:p>
          <a:p>
            <a:r>
              <a:rPr lang="en-US" sz="1200" kern="1200" dirty="0" smtClean="0">
                <a:solidFill>
                  <a:schemeClr val="tx1"/>
                </a:solidFill>
                <a:effectLst/>
                <a:latin typeface="+mn-lt"/>
                <a:ea typeface="+mn-ea"/>
                <a:cs typeface="+mn-cs"/>
              </a:rPr>
              <a:t>A usability expert can argue all day how the position of a menu or button is more efficient and have the data from testing to back her up, but sometimes it just looks better </a:t>
            </a:r>
            <a:r>
              <a:rPr lang="en-US" sz="1200" i="1" kern="1200" dirty="0" smtClean="0">
                <a:solidFill>
                  <a:schemeClr val="tx1"/>
                </a:solidFill>
                <a:effectLst/>
                <a:latin typeface="+mn-lt"/>
                <a:ea typeface="+mn-ea"/>
                <a:cs typeface="+mn-cs"/>
              </a:rPr>
              <a:t>over there</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Feasibility</a:t>
            </a:r>
            <a:r>
              <a:rPr lang="en-US" sz="1200" kern="1200" dirty="0" smtClean="0">
                <a:solidFill>
                  <a:schemeClr val="tx1"/>
                </a:solidFill>
                <a:effectLst/>
                <a:latin typeface="+mn-lt"/>
                <a:ea typeface="+mn-ea"/>
                <a:cs typeface="+mn-cs"/>
              </a:rPr>
              <a:t> - Architects and engineers often do feasibility studies before embarking on the design.  Feasibility seeks to uncover the strengths and weaknesses of a proposed idea.  A project might be cool, but it might not be feasible based on budget or time constraints, or other practical considerations.</a:t>
            </a:r>
          </a:p>
          <a:p>
            <a:r>
              <a:rPr lang="en-US" sz="1200" kern="1200" dirty="0" smtClean="0">
                <a:solidFill>
                  <a:schemeClr val="tx1"/>
                </a:solidFill>
                <a:effectLst/>
                <a:latin typeface="+mn-lt"/>
                <a:ea typeface="+mn-ea"/>
                <a:cs typeface="+mn-cs"/>
              </a:rPr>
              <a:t>Although sometimes it's impossible to know how feasible something is unless you try it -- especially with something intangible like software -- and so we often find ourselves following the advice of "Build it and (see if) they will come.“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Compliance</a:t>
            </a:r>
            <a:r>
              <a:rPr lang="en-US" sz="1200" kern="1200" dirty="0" smtClean="0">
                <a:solidFill>
                  <a:schemeClr val="tx1"/>
                </a:solidFill>
                <a:effectLst/>
                <a:latin typeface="+mn-lt"/>
                <a:ea typeface="+mn-ea"/>
                <a:cs typeface="+mn-cs"/>
              </a:rPr>
              <a:t> - Lawyers and accountants are often concerned with regulatory compliance.  A good architect might also be strict about compliance to published standards and established best practices.  </a:t>
            </a:r>
          </a:p>
          <a:p>
            <a:r>
              <a:rPr lang="en-US" sz="1200" kern="1200" dirty="0" smtClean="0">
                <a:solidFill>
                  <a:schemeClr val="tx1"/>
                </a:solidFill>
                <a:effectLst/>
                <a:latin typeface="+mn-lt"/>
                <a:ea typeface="+mn-ea"/>
                <a:cs typeface="+mn-cs"/>
              </a:rPr>
              <a:t>Sarbanes-Oxley was a regulation that caused a lot of extra work for testers.  The daylight savings time changes a few years back also caused quite a few headaches.  </a:t>
            </a:r>
          </a:p>
          <a:p>
            <a:r>
              <a:rPr lang="en-US" sz="1200" i="1" kern="1200" dirty="0" smtClean="0">
                <a:solidFill>
                  <a:schemeClr val="tx1"/>
                </a:solidFill>
                <a:effectLst/>
                <a:latin typeface="+mn-lt"/>
                <a:ea typeface="+mn-ea"/>
                <a:cs typeface="+mn-cs"/>
              </a:rPr>
              <a:t>And some of you graybeards right remember issues around Y2K compliance.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Compatibility</a:t>
            </a:r>
            <a:r>
              <a:rPr lang="en-US" sz="1200" kern="1200" dirty="0" smtClean="0">
                <a:solidFill>
                  <a:schemeClr val="tx1"/>
                </a:solidFill>
                <a:effectLst/>
                <a:latin typeface="+mn-lt"/>
                <a:ea typeface="+mn-ea"/>
                <a:cs typeface="+mn-cs"/>
              </a:rPr>
              <a:t> - Browser compatibility is the issue that comes to immediately to mind when I think of this context. It's one that seems to perennially come back to bite you.  If browser implementers were more concerned with compliance to standards -- and if standards weren't constantly changing -- this wouldn't be such a bane to front end developers and testers.</a:t>
            </a:r>
          </a:p>
          <a:p>
            <a:r>
              <a:rPr lang="en-US" sz="1200" kern="1200" dirty="0" smtClean="0">
                <a:solidFill>
                  <a:schemeClr val="tx1"/>
                </a:solidFill>
                <a:effectLst/>
                <a:latin typeface="+mn-lt"/>
                <a:ea typeface="+mn-ea"/>
                <a:cs typeface="+mn-cs"/>
              </a:rPr>
              <a:t>Another issue of compatibility is backwards compatibility with previous versions of the product - or versions of product artifacts -- like Microsoft Word documents.  </a:t>
            </a:r>
          </a:p>
          <a:p>
            <a:r>
              <a:rPr lang="en-US" sz="1200" kern="1200" dirty="0" smtClean="0">
                <a:solidFill>
                  <a:schemeClr val="tx1"/>
                </a:solidFill>
                <a:effectLst/>
                <a:latin typeface="+mn-lt"/>
                <a:ea typeface="+mn-ea"/>
                <a:cs typeface="+mn-cs"/>
              </a:rPr>
              <a:t>Compatibility and interoperability between different products and protocols are also an issue.  </a:t>
            </a:r>
          </a:p>
          <a:p>
            <a:r>
              <a:rPr lang="en-US" sz="1200" kern="1200" dirty="0" smtClean="0">
                <a:solidFill>
                  <a:schemeClr val="tx1"/>
                </a:solidFill>
                <a:effectLst/>
                <a:latin typeface="+mn-lt"/>
                <a:ea typeface="+mn-ea"/>
                <a:cs typeface="+mn-cs"/>
              </a:rPr>
              <a:t>SOAP is a protocol that was designed to help different web applications become compatible, but because of its complexity, it introduces other issues.  That's a big reason why REST web services are becoming more popular.</a:t>
            </a:r>
            <a:r>
              <a:rPr lang="en-US" sz="1200" b="1" kern="1200" dirty="0" smtClean="0">
                <a:solidFill>
                  <a:schemeClr val="tx1"/>
                </a:solidFill>
                <a:effectLst/>
                <a:latin typeface="+mn-lt"/>
                <a:ea typeface="+mn-ea"/>
                <a:cs typeface="+mn-cs"/>
              </a:rPr>
              <a: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Performance &amp; Security </a:t>
            </a:r>
            <a:r>
              <a:rPr lang="en-US" sz="1200" kern="1200" dirty="0" smtClean="0">
                <a:solidFill>
                  <a:schemeClr val="tx1"/>
                </a:solidFill>
                <a:effectLst/>
                <a:latin typeface="+mn-lt"/>
                <a:ea typeface="+mn-ea"/>
                <a:cs typeface="+mn-cs"/>
              </a:rPr>
              <a:t>- These are often left out and ignored.  Sometimes they are forgotten, and sometimes they are traded for usability or time &amp; budget issues.  </a:t>
            </a:r>
          </a:p>
          <a:p>
            <a:r>
              <a:rPr lang="en-US" sz="1200" kern="1200" dirty="0" smtClean="0">
                <a:solidFill>
                  <a:schemeClr val="tx1"/>
                </a:solidFill>
                <a:effectLst/>
                <a:latin typeface="+mn-lt"/>
                <a:ea typeface="+mn-ea"/>
                <a:cs typeface="+mn-cs"/>
              </a:rPr>
              <a:t>Performance is hard to test for several reasons.  Not least that it's difficult to realistically simulate performance under load.  </a:t>
            </a:r>
          </a:p>
          <a:p>
            <a:r>
              <a:rPr lang="en-US" sz="1200" kern="1200" dirty="0" smtClean="0">
                <a:solidFill>
                  <a:schemeClr val="tx1"/>
                </a:solidFill>
                <a:effectLst/>
                <a:latin typeface="+mn-lt"/>
                <a:ea typeface="+mn-ea"/>
                <a:cs typeface="+mn-cs"/>
              </a:rPr>
              <a:t>Computer scientist Donald Knuth famously said that "premature optimization is the root of all evil", by which he meant that it is difficult to optimize -- particularly for performance -- without real world data.</a:t>
            </a:r>
          </a:p>
          <a:p>
            <a:r>
              <a:rPr lang="en-US" sz="1200" kern="1200" dirty="0" smtClean="0">
                <a:solidFill>
                  <a:schemeClr val="tx1"/>
                </a:solidFill>
                <a:effectLst/>
                <a:latin typeface="+mn-lt"/>
                <a:ea typeface="+mn-ea"/>
                <a:cs typeface="+mn-cs"/>
              </a:rPr>
              <a:t>Security is an issue operations people are often concerned with, but few others have the expertise to properly understand it.  And it's a simple fact that you can't anticipate every possible potential issue.</a:t>
            </a:r>
          </a:p>
          <a:p>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2468E330-6F11-4EB8-9125-0BEE82D1673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2468E330-6F11-4EB8-9125-0BEE82D1673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2468E330-6F11-4EB8-9125-0BEE82D1673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There are many different types of testing, and there are many different perspectives to testing.  To some extent, your testing perspective determines what type of tests you want to perform.</a:t>
            </a:r>
          </a:p>
          <a:p>
            <a:r>
              <a:rPr lang="en-US" sz="1200" kern="1200" dirty="0" smtClean="0">
                <a:solidFill>
                  <a:schemeClr val="tx1"/>
                </a:solidFill>
                <a:effectLst/>
                <a:latin typeface="+mn-lt"/>
                <a:ea typeface="+mn-ea"/>
                <a:cs typeface="+mn-cs"/>
              </a:rPr>
              <a:t>What do I mean by perspectives?</a:t>
            </a:r>
          </a:p>
          <a:p>
            <a:r>
              <a:rPr lang="en-US" sz="1200" kern="1200" dirty="0" smtClean="0">
                <a:solidFill>
                  <a:schemeClr val="tx1"/>
                </a:solidFill>
                <a:effectLst/>
                <a:latin typeface="+mn-lt"/>
                <a:ea typeface="+mn-ea"/>
                <a:cs typeface="+mn-cs"/>
              </a:rPr>
              <a:t>I mean the goal of the tester.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Is the goal to verify that the application is working according to spec?  To validate that an assumption about the user's preferences is correct?  To find bugs and discover undocumented features? To try to find out potential ways an application can be broken.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are some common goals:</a:t>
            </a:r>
          </a:p>
          <a:p>
            <a:r>
              <a:rPr lang="en-US" sz="1200" kern="1200" dirty="0" smtClean="0">
                <a:solidFill>
                  <a:schemeClr val="tx1"/>
                </a:solidFill>
                <a:effectLst/>
                <a:latin typeface="+mn-lt"/>
                <a:ea typeface="+mn-ea"/>
                <a:cs typeface="+mn-cs"/>
              </a:rPr>
              <a:t>Verification – verify it does what is expected</a:t>
            </a:r>
          </a:p>
          <a:p>
            <a:r>
              <a:rPr lang="en-US" sz="1200" kern="1200" dirty="0" smtClean="0">
                <a:solidFill>
                  <a:schemeClr val="tx1"/>
                </a:solidFill>
                <a:effectLst/>
                <a:latin typeface="+mn-lt"/>
                <a:ea typeface="+mn-ea"/>
                <a:cs typeface="+mn-cs"/>
              </a:rPr>
              <a:t>Validation – validate</a:t>
            </a:r>
            <a:r>
              <a:rPr lang="en-US" sz="1200" kern="1200" baseline="0" dirty="0" smtClean="0">
                <a:solidFill>
                  <a:schemeClr val="tx1"/>
                </a:solidFill>
                <a:effectLst/>
                <a:latin typeface="+mn-lt"/>
                <a:ea typeface="+mn-ea"/>
                <a:cs typeface="+mn-cs"/>
              </a:rPr>
              <a:t> the assumptions we’ve made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Exploratory </a:t>
            </a:r>
          </a:p>
          <a:p>
            <a:r>
              <a:rPr lang="en-US" sz="1200" kern="1200" dirty="0" smtClean="0">
                <a:solidFill>
                  <a:schemeClr val="tx1"/>
                </a:solidFill>
                <a:effectLst/>
                <a:latin typeface="+mn-lt"/>
                <a:ea typeface="+mn-ea"/>
                <a:cs typeface="+mn-cs"/>
              </a:rPr>
              <a:t>Destructive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several contexts that influence your goals and different people tend to think in different contexts.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Functionality</a:t>
            </a:r>
            <a:r>
              <a:rPr lang="en-US" sz="1200" kern="1200" dirty="0" smtClean="0">
                <a:solidFill>
                  <a:schemeClr val="tx1"/>
                </a:solidFill>
                <a:effectLst/>
                <a:latin typeface="+mn-lt"/>
                <a:ea typeface="+mn-ea"/>
                <a:cs typeface="+mn-cs"/>
              </a:rPr>
              <a:t> - Developers are concerned with implementing the functionality as described.  Testers often concentrate on verifying that something works as documented.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Presentation</a:t>
            </a:r>
            <a:r>
              <a:rPr lang="en-US" sz="1200" kern="1200" dirty="0" smtClean="0">
                <a:solidFill>
                  <a:schemeClr val="tx1"/>
                </a:solidFill>
                <a:effectLst/>
                <a:latin typeface="+mn-lt"/>
                <a:ea typeface="+mn-ea"/>
                <a:cs typeface="+mn-cs"/>
              </a:rPr>
              <a:t> - Designers care a lot about presentation.  Presentation bugs are often easy to find, because we are visual people.  Layout is a big part of presentation, but typos could also fall into this category.  I don't just mean verifying a pixel perfect re-creation of some Photoshop mockup or letter perfect adherence to marketing copy.  There is also a degree of subjectivity in testing presentation, and it can be a matter of taste.  </a:t>
            </a:r>
          </a:p>
          <a:p>
            <a:r>
              <a:rPr lang="en-US" sz="1200" i="1" kern="1200" dirty="0" smtClean="0">
                <a:solidFill>
                  <a:schemeClr val="tx1"/>
                </a:solidFill>
                <a:effectLst/>
                <a:latin typeface="+mn-lt"/>
                <a:ea typeface="+mn-ea"/>
                <a:cs typeface="+mn-cs"/>
              </a:rPr>
              <a:t>Don't get involved in a battle of taste with a designer.  They're stubborn and prone using to obscure references.</a:t>
            </a:r>
          </a:p>
          <a:p>
            <a:endParaRPr lang="en-US" sz="1200" i="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Usability</a:t>
            </a:r>
            <a:r>
              <a:rPr lang="en-US" sz="1200" kern="1200" dirty="0" smtClean="0">
                <a:solidFill>
                  <a:schemeClr val="tx1"/>
                </a:solidFill>
                <a:effectLst/>
                <a:latin typeface="+mn-lt"/>
                <a:ea typeface="+mn-ea"/>
                <a:cs typeface="+mn-cs"/>
              </a:rPr>
              <a:t> - Presentation often intersects with usability.  While taste is subjective, usability is not.  Although it is notoriously hard to test accurately, because subjective values may sometimes override empirical ones.  </a:t>
            </a:r>
          </a:p>
          <a:p>
            <a:r>
              <a:rPr lang="en-US" sz="1200" kern="1200" dirty="0" smtClean="0">
                <a:solidFill>
                  <a:schemeClr val="tx1"/>
                </a:solidFill>
                <a:effectLst/>
                <a:latin typeface="+mn-lt"/>
                <a:ea typeface="+mn-ea"/>
                <a:cs typeface="+mn-cs"/>
              </a:rPr>
              <a:t>A usability expert can argue all day how the position of a menu or button is more efficient and have the data from testing to back her up, but sometimes it just looks better </a:t>
            </a:r>
            <a:r>
              <a:rPr lang="en-US" sz="1200" i="1" kern="1200" dirty="0" smtClean="0">
                <a:solidFill>
                  <a:schemeClr val="tx1"/>
                </a:solidFill>
                <a:effectLst/>
                <a:latin typeface="+mn-lt"/>
                <a:ea typeface="+mn-ea"/>
                <a:cs typeface="+mn-cs"/>
              </a:rPr>
              <a:t>over there</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Feasibility</a:t>
            </a:r>
            <a:r>
              <a:rPr lang="en-US" sz="1200" kern="1200" dirty="0" smtClean="0">
                <a:solidFill>
                  <a:schemeClr val="tx1"/>
                </a:solidFill>
                <a:effectLst/>
                <a:latin typeface="+mn-lt"/>
                <a:ea typeface="+mn-ea"/>
                <a:cs typeface="+mn-cs"/>
              </a:rPr>
              <a:t> - Architects and engineers often do feasibility studies before embarking on the design.  Feasibility seeks to uncover the strengths and weaknesses of a proposed idea.  A project might be cool, but it might not be feasible based on budget or time constraints, or other practical considerations.</a:t>
            </a:r>
          </a:p>
          <a:p>
            <a:r>
              <a:rPr lang="en-US" sz="1200" kern="1200" dirty="0" smtClean="0">
                <a:solidFill>
                  <a:schemeClr val="tx1"/>
                </a:solidFill>
                <a:effectLst/>
                <a:latin typeface="+mn-lt"/>
                <a:ea typeface="+mn-ea"/>
                <a:cs typeface="+mn-cs"/>
              </a:rPr>
              <a:t>Although sometimes it's impossible to know how feasible something is unless you try it -- especially with something intangible like software -- and so we often find ourselves following the advice of "Build it and (see if) they will come.“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Compliance</a:t>
            </a:r>
            <a:r>
              <a:rPr lang="en-US" sz="1200" kern="1200" dirty="0" smtClean="0">
                <a:solidFill>
                  <a:schemeClr val="tx1"/>
                </a:solidFill>
                <a:effectLst/>
                <a:latin typeface="+mn-lt"/>
                <a:ea typeface="+mn-ea"/>
                <a:cs typeface="+mn-cs"/>
              </a:rPr>
              <a:t> - Lawyers and accountants are often concerned with regulatory compliance.  A good architect might also be strict about compliance to published standards and established best practices.  </a:t>
            </a:r>
          </a:p>
          <a:p>
            <a:r>
              <a:rPr lang="en-US" sz="1200" kern="1200" dirty="0" smtClean="0">
                <a:solidFill>
                  <a:schemeClr val="tx1"/>
                </a:solidFill>
                <a:effectLst/>
                <a:latin typeface="+mn-lt"/>
                <a:ea typeface="+mn-ea"/>
                <a:cs typeface="+mn-cs"/>
              </a:rPr>
              <a:t>Sarbanes-Oxley was a regulation that caused a lot of extra work for testers.  The daylight savings time changes a few years back also caused quite a few headaches.  </a:t>
            </a:r>
          </a:p>
          <a:p>
            <a:r>
              <a:rPr lang="en-US" sz="1200" i="1" kern="1200" dirty="0" smtClean="0">
                <a:solidFill>
                  <a:schemeClr val="tx1"/>
                </a:solidFill>
                <a:effectLst/>
                <a:latin typeface="+mn-lt"/>
                <a:ea typeface="+mn-ea"/>
                <a:cs typeface="+mn-cs"/>
              </a:rPr>
              <a:t>And some of you graybeards right remember issues around Y2K compliance.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Compatibility</a:t>
            </a:r>
            <a:r>
              <a:rPr lang="en-US" sz="1200" kern="1200" dirty="0" smtClean="0">
                <a:solidFill>
                  <a:schemeClr val="tx1"/>
                </a:solidFill>
                <a:effectLst/>
                <a:latin typeface="+mn-lt"/>
                <a:ea typeface="+mn-ea"/>
                <a:cs typeface="+mn-cs"/>
              </a:rPr>
              <a:t> - Browser compatibility is the issue that comes to immediately to mind when I think of this context. It's one that seems to perennially come back to bite you.  If browser implementers were more concerned with compliance to standards -- and if standards weren't constantly changing -- this wouldn't be such a bane to front end developers and testers.</a:t>
            </a:r>
          </a:p>
          <a:p>
            <a:r>
              <a:rPr lang="en-US" sz="1200" kern="1200" dirty="0" smtClean="0">
                <a:solidFill>
                  <a:schemeClr val="tx1"/>
                </a:solidFill>
                <a:effectLst/>
                <a:latin typeface="+mn-lt"/>
                <a:ea typeface="+mn-ea"/>
                <a:cs typeface="+mn-cs"/>
              </a:rPr>
              <a:t>Another issue of compatibility is backwards compatibility with previous versions of the product - or versions of product artifacts -- like Microsoft Word documents.  </a:t>
            </a:r>
          </a:p>
          <a:p>
            <a:r>
              <a:rPr lang="en-US" sz="1200" kern="1200" dirty="0" smtClean="0">
                <a:solidFill>
                  <a:schemeClr val="tx1"/>
                </a:solidFill>
                <a:effectLst/>
                <a:latin typeface="+mn-lt"/>
                <a:ea typeface="+mn-ea"/>
                <a:cs typeface="+mn-cs"/>
              </a:rPr>
              <a:t>Compatibility and interoperability between different products and protocols are also an issue.  </a:t>
            </a:r>
          </a:p>
          <a:p>
            <a:r>
              <a:rPr lang="en-US" sz="1200" kern="1200" dirty="0" smtClean="0">
                <a:solidFill>
                  <a:schemeClr val="tx1"/>
                </a:solidFill>
                <a:effectLst/>
                <a:latin typeface="+mn-lt"/>
                <a:ea typeface="+mn-ea"/>
                <a:cs typeface="+mn-cs"/>
              </a:rPr>
              <a:t>SOAP is a protocol that was designed to help different web applications become compatible, but because of its complexity, it introduces other issues.  That's a big reason why REST web services are becoming more popular.</a:t>
            </a:r>
            <a:r>
              <a:rPr lang="en-US" sz="1200" b="1" kern="1200" dirty="0" smtClean="0">
                <a:solidFill>
                  <a:schemeClr val="tx1"/>
                </a:solidFill>
                <a:effectLst/>
                <a:latin typeface="+mn-lt"/>
                <a:ea typeface="+mn-ea"/>
                <a:cs typeface="+mn-cs"/>
              </a:rPr>
              <a: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Performance &amp; Security </a:t>
            </a:r>
            <a:r>
              <a:rPr lang="en-US" sz="1200" kern="1200" dirty="0" smtClean="0">
                <a:solidFill>
                  <a:schemeClr val="tx1"/>
                </a:solidFill>
                <a:effectLst/>
                <a:latin typeface="+mn-lt"/>
                <a:ea typeface="+mn-ea"/>
                <a:cs typeface="+mn-cs"/>
              </a:rPr>
              <a:t>- These are often left out and ignored.  Sometimes they are forgotten, and sometimes they are traded for usability or time &amp; budget issues.  </a:t>
            </a:r>
          </a:p>
          <a:p>
            <a:r>
              <a:rPr lang="en-US" sz="1200" kern="1200" dirty="0" smtClean="0">
                <a:solidFill>
                  <a:schemeClr val="tx1"/>
                </a:solidFill>
                <a:effectLst/>
                <a:latin typeface="+mn-lt"/>
                <a:ea typeface="+mn-ea"/>
                <a:cs typeface="+mn-cs"/>
              </a:rPr>
              <a:t>Performance is hard to test for several reasons.  Not least that it's difficult to realistically simulate performance under load.  </a:t>
            </a:r>
          </a:p>
          <a:p>
            <a:r>
              <a:rPr lang="en-US" sz="1200" kern="1200" dirty="0" smtClean="0">
                <a:solidFill>
                  <a:schemeClr val="tx1"/>
                </a:solidFill>
                <a:effectLst/>
                <a:latin typeface="+mn-lt"/>
                <a:ea typeface="+mn-ea"/>
                <a:cs typeface="+mn-cs"/>
              </a:rPr>
              <a:t>Computer scientist Donald Knuth famously said that "premature optimization is the root of all evil", by which he meant that it is difficult to optimize -- particularly for performance -- without real world data.</a:t>
            </a:r>
          </a:p>
          <a:p>
            <a:r>
              <a:rPr lang="en-US" sz="1200" kern="1200" dirty="0" smtClean="0">
                <a:solidFill>
                  <a:schemeClr val="tx1"/>
                </a:solidFill>
                <a:effectLst/>
                <a:latin typeface="+mn-lt"/>
                <a:ea typeface="+mn-ea"/>
                <a:cs typeface="+mn-cs"/>
              </a:rPr>
              <a:t>Security is an issue operations people are often concerned with, but few others have the expertise to properly understand it.  And it's a simple fact that you can't anticipate every possible potential issue.</a:t>
            </a:r>
          </a:p>
          <a:p>
            <a:endParaRPr lang="en-US" sz="1200" kern="1200" dirty="0" smtClean="0">
              <a:solidFill>
                <a:schemeClr val="tx1"/>
              </a:solidFill>
              <a:effectLst/>
              <a:latin typeface="+mn-lt"/>
              <a:ea typeface="+mn-ea"/>
              <a:cs typeface="+mn-cs"/>
            </a:endParaRP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468E330-6F11-4EB8-9125-0BEE82D1673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Welcome to “Testing Web Applications &amp; Web Services” training .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If you are looking for “</a:t>
            </a:r>
            <a:r>
              <a:rPr lang="en-US" sz="1200" i="0" u="sng" kern="1200" dirty="0" smtClean="0">
                <a:solidFill>
                  <a:schemeClr val="tx1"/>
                </a:solidFill>
                <a:latin typeface="+mn-lt"/>
                <a:ea typeface="+mn-ea"/>
                <a:cs typeface="+mn-cs"/>
              </a:rPr>
              <a:t>Introduction to Wedding Planning</a:t>
            </a:r>
            <a:r>
              <a:rPr lang="en-US" sz="1200" kern="1200" dirty="0" smtClean="0">
                <a:solidFill>
                  <a:schemeClr val="tx1"/>
                </a:solidFill>
                <a:latin typeface="+mn-lt"/>
                <a:ea typeface="+mn-ea"/>
                <a:cs typeface="+mn-cs"/>
              </a:rPr>
              <a:t>” or "</a:t>
            </a:r>
            <a:r>
              <a:rPr lang="en-US" sz="1200" u="sng" kern="1200" dirty="0" smtClean="0">
                <a:solidFill>
                  <a:schemeClr val="tx1"/>
                </a:solidFill>
                <a:latin typeface="+mn-lt"/>
                <a:ea typeface="+mn-ea"/>
                <a:cs typeface="+mn-cs"/>
              </a:rPr>
              <a:t>Thermo-Nuclear Detonators for Fun and Profit</a:t>
            </a:r>
            <a:r>
              <a:rPr lang="en-US" sz="1200" kern="1200" dirty="0" smtClean="0">
                <a:solidFill>
                  <a:schemeClr val="tx1"/>
                </a:solidFill>
                <a:latin typeface="+mn-lt"/>
                <a:ea typeface="+mn-ea"/>
                <a:cs typeface="+mn-cs"/>
              </a:rPr>
              <a:t>" you’re in the wrong room.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is the first part of a two day course.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Today we’ll talk mostly about web apps and tomorrow we will focus on web services.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68E330-6F11-4EB8-9125-0BEE82D1673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2468E330-6F11-4EB8-9125-0BEE82D1673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2468E330-6F11-4EB8-9125-0BEE82D16730}"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First off, I’d like to introduce myself. </a:t>
            </a:r>
          </a:p>
          <a:p>
            <a:r>
              <a:rPr lang="en-US" sz="1200" kern="1200" dirty="0" smtClean="0">
                <a:solidFill>
                  <a:schemeClr val="tx1"/>
                </a:solidFill>
                <a:latin typeface="+mn-lt"/>
                <a:ea typeface="+mn-ea"/>
                <a:cs typeface="+mn-cs"/>
              </a:rPr>
              <a:t>My name is Aaron Evans.  I’ll be your trainer for the next two days.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Here’s my contact information.  </a:t>
            </a:r>
          </a:p>
          <a:p>
            <a:r>
              <a:rPr lang="en-US" sz="1200" i="1" kern="1200" dirty="0" smtClean="0">
                <a:solidFill>
                  <a:schemeClr val="tx1"/>
                </a:solidFill>
                <a:latin typeface="+mn-lt"/>
                <a:ea typeface="+mn-ea"/>
                <a:cs typeface="+mn-cs"/>
              </a:rPr>
              <a:t>Follow me on twitter, read my blog, spam me, whatever.</a:t>
            </a:r>
          </a:p>
          <a:p>
            <a:endParaRPr lang="en-US" sz="1200" i="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I’ve been doing software testing for a little over 10 years.  Not coincidentally, most of what I’ve been doing lately involves testing web applications and web services -- along with mobile apps.</a:t>
            </a:r>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Which are pretty popular with the kids these days, or so I’m told.  </a:t>
            </a:r>
          </a:p>
          <a:p>
            <a:r>
              <a:rPr lang="en-US" sz="1200" kern="1200" dirty="0" smtClean="0">
                <a:solidFill>
                  <a:schemeClr val="tx1"/>
                </a:solidFill>
                <a:latin typeface="+mn-lt"/>
                <a:ea typeface="+mn-ea"/>
                <a:cs typeface="+mn-cs"/>
              </a:rPr>
              <a:t>Many mobile apps use web services, frequently the same services on the backend as web applications.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My specialty is actually in test automation, and though we’re not going to get into that too much in this course, I might try to slip a bit in.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little about me:</a:t>
            </a:r>
          </a:p>
          <a:p>
            <a:r>
              <a:rPr lang="en-US" sz="1200" kern="1200" dirty="0" smtClean="0">
                <a:solidFill>
                  <a:schemeClr val="tx1"/>
                </a:solidFill>
                <a:latin typeface="+mn-lt"/>
                <a:ea typeface="+mn-ea"/>
                <a:cs typeface="+mn-cs"/>
              </a:rPr>
              <a:t>As you can see from my lovely photograph, I like to go out on a limb, or in this case, a ledge.  That’s me (from a few years ago) hanging out of my apartment window in Cuenca, Ecuador where I used to live. </a:t>
            </a:r>
          </a:p>
          <a:p>
            <a:r>
              <a:rPr lang="en-US" sz="1200" kern="1200" dirty="0" smtClean="0">
                <a:solidFill>
                  <a:schemeClr val="tx1"/>
                </a:solidFill>
                <a:latin typeface="+mn-lt"/>
                <a:ea typeface="+mn-ea"/>
                <a:cs typeface="+mn-cs"/>
              </a:rPr>
              <a:t>My wife volunteered at an orphanage there and we have a lot of great friends in Ecuador and the weather is perfect.  Even though it’s on the equator, it’s up in the mountains, so it’s like spring year round.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Which is a long winded way of saying I like to travel.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I’ve also lived in Fiji in the South Pacific which is where my twitter handle and blog title came from.  </a:t>
            </a:r>
          </a:p>
          <a:p>
            <a:r>
              <a:rPr lang="en-US" sz="1200" kern="1200" dirty="0" smtClean="0">
                <a:solidFill>
                  <a:schemeClr val="tx1"/>
                </a:solidFill>
                <a:latin typeface="+mn-lt"/>
                <a:ea typeface="+mn-ea"/>
                <a:cs typeface="+mn-cs"/>
              </a:rPr>
              <a:t>I started writing it as a travel blog so I wouldn’t have to write separate letters to my mom and girlfriend but it turned into a tech blog full of my rambles and frustrations with various testing tools.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 actually moved to Fiji after I was fed up with testing and was going to start a Survivor-like vacation tour where you can learn to start a fire without matches, catch fish without a pole, climb coconut trees and so on.</a:t>
            </a:r>
          </a:p>
        </p:txBody>
      </p:sp>
      <p:sp>
        <p:nvSpPr>
          <p:cNvPr id="4" name="Slide Number Placeholder 3"/>
          <p:cNvSpPr>
            <a:spLocks noGrp="1"/>
          </p:cNvSpPr>
          <p:nvPr>
            <p:ph type="sldNum" sz="quarter" idx="10"/>
          </p:nvPr>
        </p:nvSpPr>
        <p:spPr/>
        <p:txBody>
          <a:bodyPr/>
          <a:lstStyle/>
          <a:p>
            <a:fld id="{2468E330-6F11-4EB8-9125-0BEE82D1673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But enough about me.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Tell me about yourselves.  </a:t>
            </a:r>
          </a:p>
          <a:p>
            <a:r>
              <a:rPr lang="en-US" sz="1200" i="1" kern="1200" dirty="0" smtClean="0">
                <a:solidFill>
                  <a:schemeClr val="tx1"/>
                </a:solidFill>
                <a:effectLst/>
                <a:latin typeface="+mn-lt"/>
                <a:ea typeface="+mn-ea"/>
                <a:cs typeface="+mn-cs"/>
              </a:rPr>
              <a:t>Your hopes and dreams, hobbies, favorite colors, and your names, and deepest secrets.  Or at least your names.  </a:t>
            </a:r>
          </a:p>
          <a:p>
            <a:endParaRPr lang="en-US" sz="1200"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everyone could, please stand up and tell me who you are and what you do. </a:t>
            </a:r>
          </a:p>
          <a:p>
            <a:r>
              <a:rPr lang="en-US" sz="1200" i="1" kern="1200" dirty="0" smtClean="0">
                <a:solidFill>
                  <a:schemeClr val="tx1"/>
                </a:solidFill>
                <a:effectLst/>
                <a:latin typeface="+mn-lt"/>
                <a:ea typeface="+mn-ea"/>
                <a:cs typeface="+mn-cs"/>
              </a:rPr>
              <a:t>If you’re remote, you don’t have to stand up .</a:t>
            </a:r>
          </a:p>
          <a:p>
            <a:endParaRPr lang="en-US" sz="1200"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don’t promise I’ll remember everyone’s name, but I’ll try. </a:t>
            </a:r>
          </a:p>
          <a:p>
            <a:r>
              <a:rPr lang="en-US" sz="1200" i="1" kern="1200" dirty="0" smtClean="0">
                <a:solidFill>
                  <a:schemeClr val="tx1"/>
                </a:solidFill>
                <a:effectLst/>
                <a:latin typeface="+mn-lt"/>
                <a:ea typeface="+mn-ea"/>
                <a:cs typeface="+mn-cs"/>
              </a:rPr>
              <a:t>If you put a name tag up it might help so if you have a question, I won’t have to say “Hey you” or guess your name.</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68E330-6F11-4EB8-9125-0BEE82D1673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effectLst/>
                <a:latin typeface="+mn-lt"/>
                <a:ea typeface="+mn-ea"/>
                <a:cs typeface="+mn-cs"/>
              </a:rPr>
              <a:t>My teaching process</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I'll tell you a bit about how I like to teach.  Which is mainly determined by how I like to learn.</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I'm not sure I can talk for 8 hours straight. Not only would my voice get hoarse, I'd probably run out of things to say, and I might even get tired of hearing myself speak.</a:t>
            </a:r>
          </a:p>
          <a:p>
            <a:endParaRPr lang="en-US" sz="1200"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like to break it up into small segments and avoid long lectures.  So each day will be divided into approximately hour long sections with a 5-10 minute break in between.</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So I can give my voice a rest and check Facebook.  </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You can go back to your desk, talk in the halls, go to the bathroom and get a drink of water, or do whatever. </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Kind of like high school, but without lockers and bells and such. There won't be any graduation ceremony, but we'll have a dance afterward.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like to make sure we are all on the same page so after I introduce the subject, we will start with a brief Q&amp;A to learn what you know about it, what you'd like to learn, and what you don't care to know.</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And then I'll go ahead and bore to you tears anyway with irrelevant information that you already know.</a:t>
            </a:r>
          </a:p>
          <a:p>
            <a:endParaRPr lang="en-US" sz="1200"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each section I'll give a short presentation, usually about 15 minutes, and attempt to answer any questions afterward.  But feel free to ask questions as we go along too.</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Then I'll introduce any tools I've talked about in the section and we will try them out with an exercise to reinforce the concepts.</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Kind of like homework.</a:t>
            </a:r>
          </a:p>
          <a:p>
            <a:endParaRPr lang="en-US" sz="1200"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then at the end of the day, if there's time, we'll try to put it all into practice with a lab where you can break out and we'll be less formal.</a:t>
            </a:r>
          </a:p>
          <a:p>
            <a:endParaRPr lang="en-US" baseline="0" dirty="0" smtClean="0"/>
          </a:p>
        </p:txBody>
      </p:sp>
      <p:sp>
        <p:nvSpPr>
          <p:cNvPr id="4" name="Slide Number Placeholder 3"/>
          <p:cNvSpPr>
            <a:spLocks noGrp="1"/>
          </p:cNvSpPr>
          <p:nvPr>
            <p:ph type="sldNum" sz="quarter" idx="10"/>
          </p:nvPr>
        </p:nvSpPr>
        <p:spPr/>
        <p:txBody>
          <a:bodyPr/>
          <a:lstStyle/>
          <a:p>
            <a:fld id="{2468E330-6F11-4EB8-9125-0BEE82D1673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effectLst/>
                <a:latin typeface="+mn-lt"/>
                <a:ea typeface="+mn-ea"/>
                <a:cs typeface="+mn-cs"/>
              </a:rPr>
              <a:t>The curriculum</a:t>
            </a:r>
          </a:p>
          <a:p>
            <a:r>
              <a:rPr lang="en-US" sz="1200" kern="1200" dirty="0" smtClean="0">
                <a:solidFill>
                  <a:schemeClr val="tx1"/>
                </a:solidFill>
                <a:effectLst/>
                <a:latin typeface="+mn-lt"/>
                <a:ea typeface="+mn-ea"/>
                <a:cs typeface="+mn-cs"/>
              </a:rPr>
              <a:t>As I mentioned at the beginning, this is a two day course.</a:t>
            </a:r>
          </a:p>
          <a:p>
            <a:endParaRPr lang="en-US" baseline="0" dirty="0" smtClean="0"/>
          </a:p>
        </p:txBody>
      </p:sp>
      <p:sp>
        <p:nvSpPr>
          <p:cNvPr id="4" name="Slide Number Placeholder 3"/>
          <p:cNvSpPr>
            <a:spLocks noGrp="1"/>
          </p:cNvSpPr>
          <p:nvPr>
            <p:ph type="sldNum" sz="quarter" idx="10"/>
          </p:nvPr>
        </p:nvSpPr>
        <p:spPr/>
        <p:txBody>
          <a:bodyPr/>
          <a:lstStyle/>
          <a:p>
            <a:fld id="{2468E330-6F11-4EB8-9125-0BEE82D1673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effectLst/>
                <a:latin typeface="+mn-lt"/>
                <a:ea typeface="+mn-ea"/>
                <a:cs typeface="+mn-cs"/>
              </a:rPr>
              <a:t>Day 1</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Today we will cover web apps and talk about the underlying technology.  Tomorrow we'll talk in more detail about web services and how they interact with web apps.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first section, we'll talk about the differences between testing web applications and traditional (non-web based) applications.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We'll talk about the differences between web sites and web applications, between web apps and web services, and how they work together.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We'll also discuss testing practices in general, different types of testing, etc.</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Later today, we'll dive into the building blocks of the web:</a:t>
            </a:r>
          </a:p>
          <a:p>
            <a:r>
              <a:rPr lang="en-US" sz="1200" kern="1200" dirty="0" smtClean="0">
                <a:solidFill>
                  <a:schemeClr val="tx1"/>
                </a:solidFill>
                <a:effectLst/>
                <a:latin typeface="+mn-lt"/>
                <a:ea typeface="+mn-ea"/>
                <a:cs typeface="+mn-cs"/>
              </a:rPr>
              <a:t>Networks, TCP/IP, the HTTP protocol, HTML, CSS, </a:t>
            </a:r>
            <a:r>
              <a:rPr lang="en-US" sz="1200" kern="1200" dirty="0" err="1" smtClean="0">
                <a:solidFill>
                  <a:schemeClr val="tx1"/>
                </a:solidFill>
                <a:effectLst/>
                <a:latin typeface="+mn-lt"/>
                <a:ea typeface="+mn-ea"/>
                <a:cs typeface="+mn-cs"/>
              </a:rPr>
              <a:t>Javascript</a:t>
            </a:r>
            <a:r>
              <a:rPr lang="en-US" sz="1200" kern="1200" dirty="0" smtClean="0">
                <a:solidFill>
                  <a:schemeClr val="tx1"/>
                </a:solidFill>
                <a:effectLst/>
                <a:latin typeface="+mn-lt"/>
                <a:ea typeface="+mn-ea"/>
                <a:cs typeface="+mn-cs"/>
              </a:rPr>
              <a:t>, Ajax, Forms, Cookies, etc.</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We'll also talk about how a well-designed web architecture can enable scalable apps and services.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Then we'll get down to testing web apps, keeping in mind the different contexts and perspectives such as performance, security, server side, client side, etc.</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Finally, we'll talk about </a:t>
            </a:r>
            <a:r>
              <a:rPr lang="en-US" sz="1200" kern="1200" dirty="0" err="1" smtClean="0">
                <a:solidFill>
                  <a:schemeClr val="tx1"/>
                </a:solidFill>
                <a:effectLst/>
                <a:latin typeface="+mn-lt"/>
                <a:ea typeface="+mn-ea"/>
                <a:cs typeface="+mn-cs"/>
              </a:rPr>
              <a:t>AngularJS</a:t>
            </a:r>
            <a:r>
              <a:rPr lang="en-US" sz="1200" kern="1200" dirty="0" smtClean="0">
                <a:solidFill>
                  <a:schemeClr val="tx1"/>
                </a:solidFill>
                <a:effectLst/>
                <a:latin typeface="+mn-lt"/>
                <a:ea typeface="+mn-ea"/>
                <a:cs typeface="+mn-cs"/>
              </a:rPr>
              <a:t>, a front end </a:t>
            </a:r>
            <a:r>
              <a:rPr lang="en-US" sz="1200" kern="1200" dirty="0" err="1" smtClean="0">
                <a:solidFill>
                  <a:schemeClr val="tx1"/>
                </a:solidFill>
                <a:effectLst/>
                <a:latin typeface="+mn-lt"/>
                <a:ea typeface="+mn-ea"/>
                <a:cs typeface="+mn-cs"/>
              </a:rPr>
              <a:t>Javascript</a:t>
            </a:r>
            <a:r>
              <a:rPr lang="en-US" sz="1200" kern="1200" dirty="0" smtClean="0">
                <a:solidFill>
                  <a:schemeClr val="tx1"/>
                </a:solidFill>
                <a:effectLst/>
                <a:latin typeface="+mn-lt"/>
                <a:ea typeface="+mn-ea"/>
                <a:cs typeface="+mn-cs"/>
              </a:rPr>
              <a:t> framework for building single-page web apps -- like Gmail.</a:t>
            </a:r>
          </a:p>
          <a:p>
            <a:endParaRPr lang="en-US" baseline="0" dirty="0" smtClean="0"/>
          </a:p>
        </p:txBody>
      </p:sp>
      <p:sp>
        <p:nvSpPr>
          <p:cNvPr id="4" name="Slide Number Placeholder 3"/>
          <p:cNvSpPr>
            <a:spLocks noGrp="1"/>
          </p:cNvSpPr>
          <p:nvPr>
            <p:ph type="sldNum" sz="quarter" idx="10"/>
          </p:nvPr>
        </p:nvSpPr>
        <p:spPr/>
        <p:txBody>
          <a:bodyPr/>
          <a:lstStyle/>
          <a:p>
            <a:fld id="{2468E330-6F11-4EB8-9125-0BEE82D1673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effectLst/>
                <a:latin typeface="+mn-lt"/>
                <a:ea typeface="+mn-ea"/>
                <a:cs typeface="+mn-cs"/>
              </a:rPr>
              <a:t>Day 2</a:t>
            </a:r>
          </a:p>
          <a:p>
            <a:r>
              <a:rPr lang="en-US" sz="1200" kern="1200" dirty="0" smtClean="0">
                <a:solidFill>
                  <a:schemeClr val="tx1"/>
                </a:solidFill>
                <a:effectLst/>
                <a:latin typeface="+mn-lt"/>
                <a:ea typeface="+mn-ea"/>
                <a:cs typeface="+mn-cs"/>
              </a:rPr>
              <a:t>Tomorrow, I'll introduce web services and go over in detail some of the architectural building blocks of web services and their similarities (and differences) with web apps.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use the same underlying architecture, but are conceptually quite different.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Web apps are all about the user interface, and web services have none.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two main types of web services, SOAP and REST, and I will introduce each, but we're going to focus on REST.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REST is becoming the preferred way of using web services because it is simpler and takes better advantage of the web architecture.  SOAP still has it's place, but it's a very complex topic for another day.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We'll dive into the details of REST, and then talk about how we can test </a:t>
            </a:r>
            <a:r>
              <a:rPr lang="en-US" sz="1200" kern="1200" dirty="0" err="1" smtClean="0">
                <a:solidFill>
                  <a:schemeClr val="tx1"/>
                </a:solidFill>
                <a:effectLst/>
                <a:latin typeface="+mn-lt"/>
                <a:ea typeface="+mn-ea"/>
                <a:cs typeface="+mn-cs"/>
              </a:rPr>
              <a:t>RESTful</a:t>
            </a:r>
            <a:r>
              <a:rPr lang="en-US" sz="1200" kern="1200" dirty="0" smtClean="0">
                <a:solidFill>
                  <a:schemeClr val="tx1"/>
                </a:solidFill>
                <a:effectLst/>
                <a:latin typeface="+mn-lt"/>
                <a:ea typeface="+mn-ea"/>
                <a:cs typeface="+mn-cs"/>
              </a:rPr>
              <a:t> web services and some of the tools that are available to help us.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Finally, because it's almost always put off until the end --and frequently left out-- we'll talk about performance and security considerations... if we have time.</a:t>
            </a:r>
          </a:p>
          <a:p>
            <a:endParaRPr lang="en-US" baseline="0" dirty="0" smtClean="0"/>
          </a:p>
        </p:txBody>
      </p:sp>
      <p:sp>
        <p:nvSpPr>
          <p:cNvPr id="4" name="Slide Number Placeholder 3"/>
          <p:cNvSpPr>
            <a:spLocks noGrp="1"/>
          </p:cNvSpPr>
          <p:nvPr>
            <p:ph type="sldNum" sz="quarter" idx="10"/>
          </p:nvPr>
        </p:nvSpPr>
        <p:spPr/>
        <p:txBody>
          <a:bodyPr/>
          <a:lstStyle/>
          <a:p>
            <a:fld id="{2468E330-6F11-4EB8-9125-0BEE82D1673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effectLst/>
                <a:latin typeface="+mn-lt"/>
                <a:ea typeface="+mn-ea"/>
                <a:cs typeface="+mn-cs"/>
              </a:rPr>
              <a:t>Web applications</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First, let's talk a bit about what we mean by web apps and web services.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I say "web app", I mean an application that has a web interface.  Usually, this means a browser-based UI with HTML, JavaScript, and CSS, but it could also use a plugin like Flash or Java applets.</a:t>
            </a:r>
          </a:p>
          <a:p>
            <a:r>
              <a:rPr lang="en-US" sz="1200" i="1" kern="1200" dirty="0" smtClean="0">
                <a:solidFill>
                  <a:schemeClr val="tx1"/>
                </a:solidFill>
                <a:effectLst/>
                <a:latin typeface="+mn-lt"/>
                <a:ea typeface="+mn-ea"/>
                <a:cs typeface="+mn-cs"/>
              </a:rPr>
              <a:t>(Remember those?  There are actually a few applet based apps still out there.)</a:t>
            </a:r>
          </a:p>
          <a:p>
            <a:endParaRPr lang="en-US" sz="1200"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Or it could more loosely mean applications that are connected via the web -- using an internet connection and HTTP -- with a traditional, client based UI.  But those are commonly called "Rich internet applications" to be more precise.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Native mobile apps fall into the same category, although an increasing number of mobile apps are web based, or really just a native wrapper around a browser rendering engine -- such as </a:t>
            </a:r>
            <a:r>
              <a:rPr lang="en-US" sz="1200" kern="1200" dirty="0" err="1" smtClean="0">
                <a:solidFill>
                  <a:schemeClr val="tx1"/>
                </a:solidFill>
                <a:effectLst/>
                <a:latin typeface="+mn-lt"/>
                <a:ea typeface="+mn-ea"/>
                <a:cs typeface="+mn-cs"/>
              </a:rPr>
              <a:t>WebKit</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Facebook, famously, has focused on delivering a browser-based mobile web app.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there are frameworks, such as </a:t>
            </a:r>
            <a:r>
              <a:rPr lang="en-US" sz="1200" kern="1200" dirty="0" err="1" smtClean="0">
                <a:solidFill>
                  <a:schemeClr val="tx1"/>
                </a:solidFill>
                <a:effectLst/>
                <a:latin typeface="+mn-lt"/>
                <a:ea typeface="+mn-ea"/>
                <a:cs typeface="+mn-cs"/>
              </a:rPr>
              <a:t>Phonegap</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Sencha</a:t>
            </a:r>
            <a:r>
              <a:rPr lang="en-US" sz="1200" kern="1200" dirty="0" smtClean="0">
                <a:solidFill>
                  <a:schemeClr val="tx1"/>
                </a:solidFill>
                <a:effectLst/>
                <a:latin typeface="+mn-lt"/>
                <a:ea typeface="+mn-ea"/>
                <a:cs typeface="+mn-cs"/>
              </a:rPr>
              <a:t> Touch that are blurring the line between native and web apps on mobile devices.</a:t>
            </a:r>
          </a:p>
          <a:p>
            <a:endParaRPr lang="en-US" baseline="0" dirty="0" smtClean="0"/>
          </a:p>
        </p:txBody>
      </p:sp>
      <p:sp>
        <p:nvSpPr>
          <p:cNvPr id="4" name="Slide Number Placeholder 3"/>
          <p:cNvSpPr>
            <a:spLocks noGrp="1"/>
          </p:cNvSpPr>
          <p:nvPr>
            <p:ph type="sldNum" sz="quarter" idx="10"/>
          </p:nvPr>
        </p:nvSpPr>
        <p:spPr/>
        <p:txBody>
          <a:bodyPr/>
          <a:lstStyle/>
          <a:p>
            <a:fld id="{2468E330-6F11-4EB8-9125-0BEE82D1673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E9E5ED-425F-4E07-BCD6-7E079AD34B1B}" type="datetimeFigureOut">
              <a:rPr lang="en-US" smtClean="0"/>
              <a:pPr/>
              <a:t>7/17/2013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B36F2-E79D-4E26-B0F9-EA18C3353F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E9E5ED-425F-4E07-BCD6-7E079AD34B1B}" type="datetimeFigureOut">
              <a:rPr lang="en-US" smtClean="0"/>
              <a:pPr/>
              <a:t>7/17/2013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B36F2-E79D-4E26-B0F9-EA18C3353F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E9E5ED-425F-4E07-BCD6-7E079AD34B1B}" type="datetimeFigureOut">
              <a:rPr lang="en-US" smtClean="0"/>
              <a:pPr/>
              <a:t>7/17/2013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B36F2-E79D-4E26-B0F9-EA18C3353F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E9E5ED-425F-4E07-BCD6-7E079AD34B1B}" type="datetimeFigureOut">
              <a:rPr lang="en-US" smtClean="0"/>
              <a:pPr/>
              <a:t>7/17/2013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B36F2-E79D-4E26-B0F9-EA18C3353F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E9E5ED-425F-4E07-BCD6-7E079AD34B1B}" type="datetimeFigureOut">
              <a:rPr lang="en-US" smtClean="0"/>
              <a:pPr/>
              <a:t>7/17/2013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B36F2-E79D-4E26-B0F9-EA18C3353F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E9E5ED-425F-4E07-BCD6-7E079AD34B1B}" type="datetimeFigureOut">
              <a:rPr lang="en-US" smtClean="0"/>
              <a:pPr/>
              <a:t>7/17/2013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B36F2-E79D-4E26-B0F9-EA18C3353F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9E5ED-425F-4E07-BCD6-7E079AD34B1B}" type="datetimeFigureOut">
              <a:rPr lang="en-US" smtClean="0"/>
              <a:pPr/>
              <a:t>7/17/2013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7B36F2-E79D-4E26-B0F9-EA18C3353F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E9E5ED-425F-4E07-BCD6-7E079AD34B1B}" type="datetimeFigureOut">
              <a:rPr lang="en-US" smtClean="0"/>
              <a:pPr/>
              <a:t>7/17/2013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7B36F2-E79D-4E26-B0F9-EA18C3353F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E9E5ED-425F-4E07-BCD6-7E079AD34B1B}" type="datetimeFigureOut">
              <a:rPr lang="en-US" smtClean="0"/>
              <a:pPr/>
              <a:t>7/17/2013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7B36F2-E79D-4E26-B0F9-EA18C3353F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E9E5ED-425F-4E07-BCD6-7E079AD34B1B}" type="datetimeFigureOut">
              <a:rPr lang="en-US" smtClean="0"/>
              <a:pPr/>
              <a:t>7/17/2013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B36F2-E79D-4E26-B0F9-EA18C3353F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E9E5ED-425F-4E07-BCD6-7E079AD34B1B}" type="datetimeFigureOut">
              <a:rPr lang="en-US" smtClean="0"/>
              <a:pPr/>
              <a:t>7/17/2013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B36F2-E79D-4E26-B0F9-EA18C3353F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9E5ED-425F-4E07-BCD6-7E079AD34B1B}" type="datetimeFigureOut">
              <a:rPr lang="en-US" smtClean="0"/>
              <a:pPr/>
              <a:t>7/17/2013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B36F2-E79D-4E26-B0F9-EA18C3353F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twitter.com/fijiaaron" TargetMode="External"/><Relationship Id="rId5" Type="http://schemas.openxmlformats.org/officeDocument/2006/relationships/hyperlink" Target="http://fijiaaron.com/" TargetMode="External"/><Relationship Id="rId4" Type="http://schemas.openxmlformats.org/officeDocument/2006/relationships/hyperlink" Target="mailto:aarone@one-shore.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6000"/>
            <a:ext cx="9144000" cy="762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8600" y="6292334"/>
            <a:ext cx="4648200" cy="369332"/>
          </a:xfrm>
          <a:prstGeom prst="rect">
            <a:avLst/>
          </a:prstGeom>
          <a:noFill/>
        </p:spPr>
        <p:txBody>
          <a:bodyPr wrap="square" rtlCol="0">
            <a:spAutoFit/>
          </a:bodyPr>
          <a:lstStyle/>
          <a:p>
            <a:pPr algn="ctr"/>
            <a:r>
              <a:rPr lang="en-US" dirty="0" smtClean="0">
                <a:solidFill>
                  <a:schemeClr val="bg1"/>
                </a:solidFill>
                <a:latin typeface="Verdana" pitchFamily="34" charset="0"/>
                <a:ea typeface="Verdana" pitchFamily="34" charset="0"/>
                <a:cs typeface="Verdana" pitchFamily="34" charset="0"/>
              </a:rPr>
              <a:t>Testing Web Applications &amp; Services</a:t>
            </a:r>
            <a:endParaRPr lang="en-US" dirty="0">
              <a:solidFill>
                <a:schemeClr val="bg1"/>
              </a:solidFill>
              <a:latin typeface="Verdana" pitchFamily="34" charset="0"/>
              <a:ea typeface="Verdana" pitchFamily="34" charset="0"/>
              <a:cs typeface="Verdana" pitchFamily="34" charset="0"/>
            </a:endParaRPr>
          </a:p>
        </p:txBody>
      </p:sp>
      <p:sp>
        <p:nvSpPr>
          <p:cNvPr id="18" name="TextBox 17"/>
          <p:cNvSpPr txBox="1"/>
          <p:nvPr/>
        </p:nvSpPr>
        <p:spPr>
          <a:xfrm>
            <a:off x="0" y="2133600"/>
            <a:ext cx="9144000" cy="1569660"/>
          </a:xfrm>
          <a:prstGeom prst="rect">
            <a:avLst/>
          </a:prstGeom>
          <a:noFill/>
        </p:spPr>
        <p:txBody>
          <a:bodyPr wrap="square" rtlCol="0">
            <a:spAutoFit/>
          </a:bodyPr>
          <a:lstStyle/>
          <a:p>
            <a:pPr algn="ctr"/>
            <a:r>
              <a:rPr lang="en-US" sz="4800" dirty="0" smtClean="0"/>
              <a:t>Testing Web Applications </a:t>
            </a:r>
          </a:p>
          <a:p>
            <a:pPr algn="ctr"/>
            <a:r>
              <a:rPr lang="en-US" sz="4800" dirty="0" smtClean="0"/>
              <a:t>&amp; Web Services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6203122"/>
            <a:ext cx="2362200" cy="54775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6000"/>
            <a:ext cx="9144000" cy="762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5400" y="0"/>
            <a:ext cx="4038600" cy="584775"/>
          </a:xfrm>
          <a:prstGeom prst="rect">
            <a:avLst/>
          </a:prstGeom>
          <a:solidFill>
            <a:schemeClr val="bg2">
              <a:lumMod val="75000"/>
            </a:schemeClr>
          </a:solidFill>
        </p:spPr>
        <p:txBody>
          <a:bodyPr wrap="square" rtlCol="0">
            <a:spAutoFit/>
          </a:bodyPr>
          <a:lstStyle/>
          <a:p>
            <a:r>
              <a:rPr lang="en-US" sz="3200" dirty="0" smtClean="0"/>
              <a:t>Traditional &amp; web apps</a:t>
            </a:r>
            <a:endParaRPr lang="en-US" sz="3200" dirty="0"/>
          </a:p>
        </p:txBody>
      </p:sp>
      <p:sp>
        <p:nvSpPr>
          <p:cNvPr id="16" name="TextBox 15"/>
          <p:cNvSpPr txBox="1"/>
          <p:nvPr/>
        </p:nvSpPr>
        <p:spPr>
          <a:xfrm>
            <a:off x="0" y="1676400"/>
            <a:ext cx="9144000" cy="2308324"/>
          </a:xfrm>
          <a:prstGeom prst="rect">
            <a:avLst/>
          </a:prstGeom>
          <a:noFill/>
        </p:spPr>
        <p:txBody>
          <a:bodyPr wrap="square" rtlCol="0">
            <a:spAutoFit/>
          </a:bodyPr>
          <a:lstStyle/>
          <a:p>
            <a:pPr algn="ctr"/>
            <a:r>
              <a:rPr lang="en-US" sz="4800" dirty="0" smtClean="0"/>
              <a:t>How are web applications</a:t>
            </a:r>
          </a:p>
          <a:p>
            <a:pPr algn="ctr"/>
            <a:r>
              <a:rPr lang="en-US" sz="4800" dirty="0" smtClean="0"/>
              <a:t>different from </a:t>
            </a:r>
          </a:p>
          <a:p>
            <a:pPr algn="ctr"/>
            <a:r>
              <a:rPr lang="en-US" sz="4800" dirty="0" smtClean="0"/>
              <a:t>traditional applications ?</a:t>
            </a:r>
            <a:endParaRPr lang="en-US" sz="4800" dirty="0"/>
          </a:p>
        </p:txBody>
      </p:sp>
      <p:sp>
        <p:nvSpPr>
          <p:cNvPr id="8" name="TextBox 7"/>
          <p:cNvSpPr txBox="1"/>
          <p:nvPr/>
        </p:nvSpPr>
        <p:spPr>
          <a:xfrm>
            <a:off x="228600" y="6292334"/>
            <a:ext cx="4648200" cy="369332"/>
          </a:xfrm>
          <a:prstGeom prst="rect">
            <a:avLst/>
          </a:prstGeom>
          <a:noFill/>
        </p:spPr>
        <p:txBody>
          <a:bodyPr wrap="square" rtlCol="0">
            <a:spAutoFit/>
          </a:bodyPr>
          <a:lstStyle/>
          <a:p>
            <a:pPr algn="ctr"/>
            <a:r>
              <a:rPr lang="en-US" dirty="0" smtClean="0">
                <a:solidFill>
                  <a:schemeClr val="bg1"/>
                </a:solidFill>
                <a:latin typeface="Verdana" pitchFamily="34" charset="0"/>
                <a:ea typeface="Verdana" pitchFamily="34" charset="0"/>
                <a:cs typeface="Verdana" pitchFamily="34" charset="0"/>
              </a:rPr>
              <a:t>Testing Web Applications &amp; Services</a:t>
            </a:r>
            <a:endParaRPr lang="en-US" dirty="0">
              <a:solidFill>
                <a:schemeClr val="bg1"/>
              </a:solidFill>
              <a:latin typeface="Verdana" pitchFamily="34" charset="0"/>
              <a:ea typeface="Verdana" pitchFamily="34" charset="0"/>
              <a:cs typeface="Verdana"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6203122"/>
            <a:ext cx="2362200" cy="54775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6000"/>
            <a:ext cx="9144000" cy="762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5400" y="0"/>
            <a:ext cx="4038600" cy="584775"/>
          </a:xfrm>
          <a:prstGeom prst="rect">
            <a:avLst/>
          </a:prstGeom>
          <a:solidFill>
            <a:schemeClr val="bg2">
              <a:lumMod val="75000"/>
            </a:schemeClr>
          </a:solidFill>
        </p:spPr>
        <p:txBody>
          <a:bodyPr wrap="square" rtlCol="0">
            <a:spAutoFit/>
          </a:bodyPr>
          <a:lstStyle/>
          <a:p>
            <a:r>
              <a:rPr lang="en-US" sz="3200" dirty="0" smtClean="0"/>
              <a:t>Traditional &amp; web apps</a:t>
            </a:r>
            <a:endParaRPr lang="en-US" sz="3200" dirty="0"/>
          </a:p>
        </p:txBody>
      </p:sp>
      <p:sp>
        <p:nvSpPr>
          <p:cNvPr id="16" name="TextBox 15"/>
          <p:cNvSpPr txBox="1"/>
          <p:nvPr/>
        </p:nvSpPr>
        <p:spPr>
          <a:xfrm>
            <a:off x="457200" y="990600"/>
            <a:ext cx="8229600" cy="5078313"/>
          </a:xfrm>
          <a:prstGeom prst="rect">
            <a:avLst/>
          </a:prstGeom>
          <a:noFill/>
        </p:spPr>
        <p:txBody>
          <a:bodyPr wrap="square" rtlCol="0">
            <a:spAutoFit/>
          </a:bodyPr>
          <a:lstStyle/>
          <a:p>
            <a:pPr marL="457200" indent="-457200">
              <a:buFont typeface="Calibri" pitchFamily="34" charset="0"/>
              <a:buChar char="›"/>
            </a:pPr>
            <a:r>
              <a:rPr lang="en-US" sz="3600" b="1" dirty="0" smtClean="0"/>
              <a:t>Network</a:t>
            </a:r>
            <a:r>
              <a:rPr lang="en-US" sz="3600" dirty="0" smtClean="0"/>
              <a:t> – </a:t>
            </a:r>
            <a:r>
              <a:rPr lang="en-US" sz="2400" dirty="0" smtClean="0"/>
              <a:t>unreliable, latency, connected</a:t>
            </a:r>
          </a:p>
          <a:p>
            <a:pPr marL="457200" indent="-457200">
              <a:buFont typeface="Calibri" pitchFamily="34" charset="0"/>
              <a:buChar char="›"/>
            </a:pPr>
            <a:r>
              <a:rPr lang="en-US" sz="3600" b="1" dirty="0" smtClean="0"/>
              <a:t>Browser</a:t>
            </a:r>
            <a:r>
              <a:rPr lang="en-US" sz="3600" dirty="0" smtClean="0"/>
              <a:t> </a:t>
            </a:r>
            <a:r>
              <a:rPr lang="en-US" sz="3600" b="1" dirty="0" smtClean="0"/>
              <a:t>based</a:t>
            </a:r>
            <a:r>
              <a:rPr lang="en-US" sz="3600" dirty="0" smtClean="0"/>
              <a:t>– </a:t>
            </a:r>
            <a:r>
              <a:rPr lang="en-US" sz="2400" dirty="0" smtClean="0"/>
              <a:t>compatibility issues, no install</a:t>
            </a:r>
            <a:r>
              <a:rPr lang="en-US" sz="3600" dirty="0" smtClean="0"/>
              <a:t> </a:t>
            </a:r>
          </a:p>
          <a:p>
            <a:pPr marL="457200" indent="-457200">
              <a:buFont typeface="Calibri" pitchFamily="34" charset="0"/>
              <a:buChar char="›"/>
            </a:pPr>
            <a:r>
              <a:rPr lang="en-US" sz="3600" b="1" dirty="0" smtClean="0"/>
              <a:t>Cross Platform</a:t>
            </a:r>
            <a:r>
              <a:rPr lang="en-US" sz="3600" dirty="0" smtClean="0"/>
              <a:t> – </a:t>
            </a:r>
            <a:r>
              <a:rPr lang="en-US" sz="2400" dirty="0" smtClean="0"/>
              <a:t>multiple OS</a:t>
            </a:r>
            <a:endParaRPr lang="en-US" sz="3600" b="1" dirty="0" smtClean="0"/>
          </a:p>
          <a:p>
            <a:pPr marL="457200" indent="-457200">
              <a:buFont typeface="Calibri" pitchFamily="34" charset="0"/>
              <a:buChar char="›"/>
            </a:pPr>
            <a:r>
              <a:rPr lang="en-US" sz="3600" b="1" dirty="0" smtClean="0"/>
              <a:t>Rendering</a:t>
            </a:r>
            <a:r>
              <a:rPr lang="en-US" sz="3600" dirty="0" smtClean="0"/>
              <a:t> – </a:t>
            </a:r>
            <a:r>
              <a:rPr lang="en-US" sz="2400" dirty="0" smtClean="0"/>
              <a:t>HTML, CSS, limited UI widgets</a:t>
            </a:r>
            <a:endParaRPr lang="en-US" sz="3600" b="1" dirty="0" smtClean="0"/>
          </a:p>
          <a:p>
            <a:pPr marL="457200" indent="-457200">
              <a:buFont typeface="Calibri" pitchFamily="34" charset="0"/>
              <a:buChar char="›"/>
            </a:pPr>
            <a:r>
              <a:rPr lang="en-US" sz="3600" b="1" dirty="0" smtClean="0"/>
              <a:t>JavaScript</a:t>
            </a:r>
            <a:r>
              <a:rPr lang="en-US" sz="3600" dirty="0" smtClean="0"/>
              <a:t> – </a:t>
            </a:r>
            <a:r>
              <a:rPr lang="en-US" sz="2400" dirty="0" smtClean="0"/>
              <a:t>not precompiled, performance</a:t>
            </a:r>
          </a:p>
          <a:p>
            <a:pPr marL="457200" indent="-457200">
              <a:buFont typeface="Calibri" pitchFamily="34" charset="0"/>
              <a:buChar char="›"/>
            </a:pPr>
            <a:r>
              <a:rPr lang="en-US" sz="3600" b="1" dirty="0" smtClean="0"/>
              <a:t>Limited libraries</a:t>
            </a:r>
            <a:r>
              <a:rPr lang="en-US" sz="3600" dirty="0" smtClean="0"/>
              <a:t> – </a:t>
            </a:r>
            <a:r>
              <a:rPr lang="en-US" sz="2400" dirty="0" smtClean="0"/>
              <a:t>no shared DLLs, browser libraries</a:t>
            </a:r>
          </a:p>
          <a:p>
            <a:pPr marL="457200" indent="-457200">
              <a:buFont typeface="Calibri" pitchFamily="34" charset="0"/>
              <a:buChar char="›"/>
            </a:pPr>
            <a:r>
              <a:rPr lang="en-US" sz="3600" b="1" dirty="0" smtClean="0"/>
              <a:t>Security Model </a:t>
            </a:r>
            <a:r>
              <a:rPr lang="en-US" sz="3600" dirty="0" smtClean="0"/>
              <a:t>– </a:t>
            </a:r>
            <a:r>
              <a:rPr lang="en-US" sz="2400" dirty="0" smtClean="0"/>
              <a:t>sandbox, limited I/O, safer</a:t>
            </a:r>
            <a:r>
              <a:rPr lang="en-US" sz="2400" b="1" dirty="0" smtClean="0"/>
              <a:t> </a:t>
            </a:r>
            <a:endParaRPr lang="en-US" sz="2400" dirty="0" smtClean="0"/>
          </a:p>
          <a:p>
            <a:pPr marL="457200" indent="-457200">
              <a:buFont typeface="Calibri" pitchFamily="34" charset="0"/>
              <a:buChar char="›"/>
            </a:pPr>
            <a:r>
              <a:rPr lang="en-US" sz="3600" b="1" dirty="0" smtClean="0"/>
              <a:t>Concurrency </a:t>
            </a:r>
            <a:r>
              <a:rPr lang="en-US" sz="3600" dirty="0" smtClean="0"/>
              <a:t>– </a:t>
            </a:r>
            <a:r>
              <a:rPr lang="en-US" sz="2400" dirty="0" smtClean="0"/>
              <a:t>multiple requests, sessions</a:t>
            </a:r>
          </a:p>
          <a:p>
            <a:pPr marL="457200" indent="-457200">
              <a:buFont typeface="Calibri" pitchFamily="34" charset="0"/>
              <a:buChar char="›"/>
            </a:pPr>
            <a:r>
              <a:rPr lang="en-US" sz="3600" b="1" dirty="0" smtClean="0"/>
              <a:t>Scalability </a:t>
            </a:r>
            <a:r>
              <a:rPr lang="en-US" sz="3600" dirty="0" smtClean="0"/>
              <a:t>– </a:t>
            </a:r>
            <a:r>
              <a:rPr lang="en-US" sz="2400" dirty="0" smtClean="0"/>
              <a:t>multiple clients, horizontal scaling</a:t>
            </a:r>
            <a:endParaRPr lang="en-US" sz="2400" dirty="0"/>
          </a:p>
        </p:txBody>
      </p:sp>
      <p:sp>
        <p:nvSpPr>
          <p:cNvPr id="8" name="TextBox 7"/>
          <p:cNvSpPr txBox="1"/>
          <p:nvPr/>
        </p:nvSpPr>
        <p:spPr>
          <a:xfrm>
            <a:off x="228600" y="6292334"/>
            <a:ext cx="4648200" cy="369332"/>
          </a:xfrm>
          <a:prstGeom prst="rect">
            <a:avLst/>
          </a:prstGeom>
          <a:noFill/>
        </p:spPr>
        <p:txBody>
          <a:bodyPr wrap="square" rtlCol="0">
            <a:spAutoFit/>
          </a:bodyPr>
          <a:lstStyle/>
          <a:p>
            <a:pPr algn="ctr"/>
            <a:r>
              <a:rPr lang="en-US" dirty="0" smtClean="0">
                <a:solidFill>
                  <a:schemeClr val="bg1"/>
                </a:solidFill>
                <a:latin typeface="Verdana" pitchFamily="34" charset="0"/>
                <a:ea typeface="Verdana" pitchFamily="34" charset="0"/>
                <a:cs typeface="Verdana" pitchFamily="34" charset="0"/>
              </a:rPr>
              <a:t>Testing Web Applications &amp; Services</a:t>
            </a:r>
            <a:endParaRPr lang="en-US" dirty="0">
              <a:solidFill>
                <a:schemeClr val="bg1"/>
              </a:solidFill>
              <a:latin typeface="Verdana" pitchFamily="34" charset="0"/>
              <a:ea typeface="Verdana" pitchFamily="34" charset="0"/>
              <a:cs typeface="Verdana"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6203122"/>
            <a:ext cx="2362200" cy="54775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6000"/>
            <a:ext cx="9144000" cy="762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57800" y="0"/>
            <a:ext cx="3886200" cy="584775"/>
          </a:xfrm>
          <a:prstGeom prst="rect">
            <a:avLst/>
          </a:prstGeom>
          <a:solidFill>
            <a:schemeClr val="bg2">
              <a:lumMod val="75000"/>
            </a:schemeClr>
          </a:solidFill>
        </p:spPr>
        <p:txBody>
          <a:bodyPr wrap="square" rtlCol="0">
            <a:spAutoFit/>
          </a:bodyPr>
          <a:lstStyle/>
          <a:p>
            <a:r>
              <a:rPr lang="en-US" sz="3200" dirty="0" smtClean="0"/>
              <a:t>Web sites &amp; web apps</a:t>
            </a:r>
            <a:endParaRPr lang="en-US" sz="3200" dirty="0"/>
          </a:p>
        </p:txBody>
      </p:sp>
      <p:sp>
        <p:nvSpPr>
          <p:cNvPr id="16" name="TextBox 15"/>
          <p:cNvSpPr txBox="1"/>
          <p:nvPr/>
        </p:nvSpPr>
        <p:spPr>
          <a:xfrm>
            <a:off x="0" y="1676400"/>
            <a:ext cx="9144000" cy="2308324"/>
          </a:xfrm>
          <a:prstGeom prst="rect">
            <a:avLst/>
          </a:prstGeom>
          <a:noFill/>
        </p:spPr>
        <p:txBody>
          <a:bodyPr wrap="square" rtlCol="0">
            <a:spAutoFit/>
          </a:bodyPr>
          <a:lstStyle/>
          <a:p>
            <a:pPr algn="ctr"/>
            <a:r>
              <a:rPr lang="en-US" sz="4800" dirty="0" smtClean="0"/>
              <a:t>What are the </a:t>
            </a:r>
          </a:p>
          <a:p>
            <a:pPr algn="ctr"/>
            <a:r>
              <a:rPr lang="en-US" sz="4800" dirty="0" smtClean="0"/>
              <a:t>differences between</a:t>
            </a:r>
          </a:p>
          <a:p>
            <a:pPr algn="ctr"/>
            <a:r>
              <a:rPr lang="en-US" sz="4800" dirty="0" smtClean="0"/>
              <a:t>web sites &amp; web applications?</a:t>
            </a:r>
            <a:endParaRPr lang="en-US" sz="4800" dirty="0"/>
          </a:p>
        </p:txBody>
      </p:sp>
      <p:sp>
        <p:nvSpPr>
          <p:cNvPr id="8" name="TextBox 7"/>
          <p:cNvSpPr txBox="1"/>
          <p:nvPr/>
        </p:nvSpPr>
        <p:spPr>
          <a:xfrm>
            <a:off x="228600" y="6292334"/>
            <a:ext cx="4648200" cy="369332"/>
          </a:xfrm>
          <a:prstGeom prst="rect">
            <a:avLst/>
          </a:prstGeom>
          <a:noFill/>
        </p:spPr>
        <p:txBody>
          <a:bodyPr wrap="square" rtlCol="0">
            <a:spAutoFit/>
          </a:bodyPr>
          <a:lstStyle/>
          <a:p>
            <a:pPr algn="ctr"/>
            <a:r>
              <a:rPr lang="en-US" dirty="0" smtClean="0">
                <a:solidFill>
                  <a:schemeClr val="bg1"/>
                </a:solidFill>
                <a:latin typeface="Verdana" pitchFamily="34" charset="0"/>
                <a:ea typeface="Verdana" pitchFamily="34" charset="0"/>
                <a:cs typeface="Verdana" pitchFamily="34" charset="0"/>
              </a:rPr>
              <a:t>Testing Web Applications &amp; Services</a:t>
            </a:r>
            <a:endParaRPr lang="en-US" dirty="0">
              <a:solidFill>
                <a:schemeClr val="bg1"/>
              </a:solidFill>
              <a:latin typeface="Verdana" pitchFamily="34" charset="0"/>
              <a:ea typeface="Verdana" pitchFamily="34" charset="0"/>
              <a:cs typeface="Verdana"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6203122"/>
            <a:ext cx="2362200" cy="54775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6000"/>
            <a:ext cx="9144000" cy="762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57800" y="0"/>
            <a:ext cx="3886200" cy="584775"/>
          </a:xfrm>
          <a:prstGeom prst="rect">
            <a:avLst/>
          </a:prstGeom>
          <a:solidFill>
            <a:schemeClr val="bg2">
              <a:lumMod val="75000"/>
            </a:schemeClr>
          </a:solidFill>
        </p:spPr>
        <p:txBody>
          <a:bodyPr wrap="square" rtlCol="0">
            <a:spAutoFit/>
          </a:bodyPr>
          <a:lstStyle/>
          <a:p>
            <a:r>
              <a:rPr lang="en-US" sz="3200" dirty="0" smtClean="0"/>
              <a:t>Web sites &amp; web apps</a:t>
            </a:r>
            <a:endParaRPr lang="en-US" sz="3200" dirty="0"/>
          </a:p>
        </p:txBody>
      </p:sp>
      <p:sp>
        <p:nvSpPr>
          <p:cNvPr id="9" name="Rectangle 8"/>
          <p:cNvSpPr/>
          <p:nvPr/>
        </p:nvSpPr>
        <p:spPr>
          <a:xfrm>
            <a:off x="381000" y="1295400"/>
            <a:ext cx="4114800" cy="3970318"/>
          </a:xfrm>
          <a:prstGeom prst="rect">
            <a:avLst/>
          </a:prstGeom>
        </p:spPr>
        <p:txBody>
          <a:bodyPr wrap="square" numCol="1">
            <a:spAutoFit/>
          </a:bodyPr>
          <a:lstStyle/>
          <a:p>
            <a:pPr marL="457200" indent="-457200"/>
            <a:r>
              <a:rPr lang="en-US" sz="4800" b="1" u="sng" dirty="0" smtClean="0"/>
              <a:t>Web Sites</a:t>
            </a:r>
          </a:p>
          <a:p>
            <a:pPr marL="457200" indent="-457200"/>
            <a:endParaRPr lang="en-US" sz="2400" dirty="0" smtClean="0"/>
          </a:p>
          <a:p>
            <a:pPr marL="457200" indent="-457200">
              <a:buFont typeface="Calibri" pitchFamily="34" charset="0"/>
              <a:buChar char="›"/>
            </a:pPr>
            <a:r>
              <a:rPr lang="en-US" sz="3600" dirty="0" smtClean="0"/>
              <a:t>Static</a:t>
            </a:r>
          </a:p>
          <a:p>
            <a:pPr marL="457200" indent="-457200">
              <a:buFont typeface="Calibri" pitchFamily="34" charset="0"/>
              <a:buChar char="›"/>
            </a:pPr>
            <a:r>
              <a:rPr lang="en-US" sz="3600" dirty="0" smtClean="0"/>
              <a:t>Multiple pages</a:t>
            </a:r>
          </a:p>
          <a:p>
            <a:pPr marL="457200" indent="-457200">
              <a:buFont typeface="Calibri" pitchFamily="34" charset="0"/>
              <a:buChar char="›"/>
            </a:pPr>
            <a:r>
              <a:rPr lang="en-US" sz="3600" dirty="0" smtClean="0"/>
              <a:t>Stateless</a:t>
            </a:r>
          </a:p>
          <a:p>
            <a:pPr marL="457200" indent="-457200">
              <a:buFont typeface="Calibri" pitchFamily="34" charset="0"/>
              <a:buChar char="›"/>
            </a:pPr>
            <a:r>
              <a:rPr lang="en-US" sz="3600" dirty="0" smtClean="0"/>
              <a:t>HTML</a:t>
            </a:r>
          </a:p>
          <a:p>
            <a:pPr marL="457200" indent="-457200">
              <a:buFont typeface="Calibri" pitchFamily="34" charset="0"/>
              <a:buChar char="›"/>
            </a:pPr>
            <a:r>
              <a:rPr lang="en-US" sz="3600" dirty="0" smtClean="0"/>
              <a:t>Content driven</a:t>
            </a:r>
          </a:p>
        </p:txBody>
      </p:sp>
      <p:sp>
        <p:nvSpPr>
          <p:cNvPr id="11" name="Rectangle 10"/>
          <p:cNvSpPr/>
          <p:nvPr/>
        </p:nvSpPr>
        <p:spPr>
          <a:xfrm>
            <a:off x="4800600" y="1295400"/>
            <a:ext cx="3886200" cy="3970318"/>
          </a:xfrm>
          <a:prstGeom prst="rect">
            <a:avLst/>
          </a:prstGeom>
        </p:spPr>
        <p:txBody>
          <a:bodyPr wrap="square" numCol="1">
            <a:spAutoFit/>
          </a:bodyPr>
          <a:lstStyle/>
          <a:p>
            <a:pPr marL="457200" indent="-457200"/>
            <a:r>
              <a:rPr lang="en-US" sz="4800" b="1" u="sng" dirty="0" smtClean="0"/>
              <a:t>Web Apps</a:t>
            </a:r>
          </a:p>
          <a:p>
            <a:pPr marL="457200" indent="-457200"/>
            <a:endParaRPr lang="en-US" sz="2400" dirty="0" smtClean="0"/>
          </a:p>
          <a:p>
            <a:pPr marL="457200" indent="-457200">
              <a:buFont typeface="Calibri" pitchFamily="34" charset="0"/>
              <a:buChar char="›"/>
            </a:pPr>
            <a:r>
              <a:rPr lang="en-US" sz="3600" dirty="0" smtClean="0"/>
              <a:t>Dynamic</a:t>
            </a:r>
          </a:p>
          <a:p>
            <a:pPr marL="457200" indent="-457200">
              <a:buFont typeface="Calibri" pitchFamily="34" charset="0"/>
              <a:buChar char="›"/>
            </a:pPr>
            <a:r>
              <a:rPr lang="en-US" sz="3600" dirty="0" smtClean="0"/>
              <a:t>Single page</a:t>
            </a:r>
          </a:p>
          <a:p>
            <a:pPr marL="457200" indent="-457200">
              <a:buFont typeface="Calibri" pitchFamily="34" charset="0"/>
              <a:buChar char="›"/>
            </a:pPr>
            <a:r>
              <a:rPr lang="en-US" sz="3600" dirty="0" smtClean="0"/>
              <a:t>Stateful</a:t>
            </a:r>
          </a:p>
          <a:p>
            <a:pPr marL="457200" indent="-457200">
              <a:buFont typeface="Calibri" pitchFamily="34" charset="0"/>
              <a:buChar char="›"/>
            </a:pPr>
            <a:r>
              <a:rPr lang="en-US" sz="3600" dirty="0" smtClean="0"/>
              <a:t>Frameworks</a:t>
            </a:r>
          </a:p>
          <a:p>
            <a:pPr marL="457200" indent="-457200">
              <a:buFont typeface="Calibri" pitchFamily="34" charset="0"/>
              <a:buChar char="›"/>
            </a:pPr>
            <a:r>
              <a:rPr lang="en-US" sz="3600" dirty="0" smtClean="0"/>
              <a:t>Event driven</a:t>
            </a:r>
          </a:p>
        </p:txBody>
      </p:sp>
      <p:sp>
        <p:nvSpPr>
          <p:cNvPr id="15" name="TextBox 14"/>
          <p:cNvSpPr txBox="1"/>
          <p:nvPr/>
        </p:nvSpPr>
        <p:spPr>
          <a:xfrm>
            <a:off x="228600" y="6292334"/>
            <a:ext cx="4648200" cy="369332"/>
          </a:xfrm>
          <a:prstGeom prst="rect">
            <a:avLst/>
          </a:prstGeom>
          <a:noFill/>
        </p:spPr>
        <p:txBody>
          <a:bodyPr wrap="square" rtlCol="0">
            <a:spAutoFit/>
          </a:bodyPr>
          <a:lstStyle/>
          <a:p>
            <a:pPr algn="ctr"/>
            <a:r>
              <a:rPr lang="en-US" dirty="0" smtClean="0">
                <a:solidFill>
                  <a:schemeClr val="bg1"/>
                </a:solidFill>
                <a:latin typeface="Verdana" pitchFamily="34" charset="0"/>
                <a:ea typeface="Verdana" pitchFamily="34" charset="0"/>
                <a:cs typeface="Verdana" pitchFamily="34" charset="0"/>
              </a:rPr>
              <a:t>Testing Web Applications &amp; Services</a:t>
            </a:r>
            <a:endParaRPr lang="en-US" dirty="0">
              <a:solidFill>
                <a:schemeClr val="bg1"/>
              </a:solidFill>
              <a:latin typeface="Verdana" pitchFamily="34" charset="0"/>
              <a:ea typeface="Verdana" pitchFamily="34" charset="0"/>
              <a:cs typeface="Verdana" pitchFamily="34"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6203122"/>
            <a:ext cx="2362200" cy="54775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6000"/>
            <a:ext cx="9144000" cy="762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486400" y="0"/>
            <a:ext cx="3657600" cy="584775"/>
          </a:xfrm>
          <a:prstGeom prst="rect">
            <a:avLst/>
          </a:prstGeom>
          <a:solidFill>
            <a:schemeClr val="bg2">
              <a:lumMod val="75000"/>
            </a:schemeClr>
          </a:solidFill>
        </p:spPr>
        <p:txBody>
          <a:bodyPr wrap="square" rtlCol="0">
            <a:spAutoFit/>
          </a:bodyPr>
          <a:lstStyle/>
          <a:p>
            <a:r>
              <a:rPr lang="en-US" sz="3200" dirty="0" smtClean="0"/>
              <a:t>Web apps &amp; services</a:t>
            </a:r>
            <a:endParaRPr lang="en-US" sz="3200" dirty="0"/>
          </a:p>
        </p:txBody>
      </p:sp>
      <p:sp>
        <p:nvSpPr>
          <p:cNvPr id="16" name="TextBox 15"/>
          <p:cNvSpPr txBox="1"/>
          <p:nvPr/>
        </p:nvSpPr>
        <p:spPr>
          <a:xfrm>
            <a:off x="0" y="1676400"/>
            <a:ext cx="9144000" cy="2308324"/>
          </a:xfrm>
          <a:prstGeom prst="rect">
            <a:avLst/>
          </a:prstGeom>
          <a:noFill/>
        </p:spPr>
        <p:txBody>
          <a:bodyPr wrap="square" rtlCol="0">
            <a:spAutoFit/>
          </a:bodyPr>
          <a:lstStyle/>
          <a:p>
            <a:pPr algn="ctr"/>
            <a:r>
              <a:rPr lang="en-US" sz="4800" dirty="0" smtClean="0"/>
              <a:t>What are the </a:t>
            </a:r>
          </a:p>
          <a:p>
            <a:pPr algn="ctr"/>
            <a:r>
              <a:rPr lang="en-US" sz="4800" dirty="0" smtClean="0"/>
              <a:t>differences between </a:t>
            </a:r>
          </a:p>
          <a:p>
            <a:pPr algn="ctr"/>
            <a:r>
              <a:rPr lang="en-US" sz="4800" dirty="0" smtClean="0"/>
              <a:t>web applications &amp; web services? </a:t>
            </a:r>
            <a:endParaRPr lang="en-US" sz="4800" dirty="0"/>
          </a:p>
        </p:txBody>
      </p:sp>
      <p:sp>
        <p:nvSpPr>
          <p:cNvPr id="11" name="TextBox 10"/>
          <p:cNvSpPr txBox="1"/>
          <p:nvPr/>
        </p:nvSpPr>
        <p:spPr>
          <a:xfrm>
            <a:off x="228600" y="6292334"/>
            <a:ext cx="4648200" cy="369332"/>
          </a:xfrm>
          <a:prstGeom prst="rect">
            <a:avLst/>
          </a:prstGeom>
          <a:noFill/>
        </p:spPr>
        <p:txBody>
          <a:bodyPr wrap="square" rtlCol="0">
            <a:spAutoFit/>
          </a:bodyPr>
          <a:lstStyle/>
          <a:p>
            <a:pPr algn="ctr"/>
            <a:r>
              <a:rPr lang="en-US" dirty="0" smtClean="0">
                <a:solidFill>
                  <a:schemeClr val="bg1"/>
                </a:solidFill>
                <a:latin typeface="Verdana" pitchFamily="34" charset="0"/>
                <a:ea typeface="Verdana" pitchFamily="34" charset="0"/>
                <a:cs typeface="Verdana" pitchFamily="34" charset="0"/>
              </a:rPr>
              <a:t>Testing Web Applications &amp; Services</a:t>
            </a:r>
            <a:endParaRPr lang="en-US" dirty="0">
              <a:solidFill>
                <a:schemeClr val="bg1"/>
              </a:solidFill>
              <a:latin typeface="Verdana" pitchFamily="34" charset="0"/>
              <a:ea typeface="Verdana" pitchFamily="34" charset="0"/>
              <a:cs typeface="Verdana"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6203122"/>
            <a:ext cx="2362200" cy="54775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6000"/>
            <a:ext cx="9144000" cy="762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486400" y="0"/>
            <a:ext cx="3657600" cy="584775"/>
          </a:xfrm>
          <a:prstGeom prst="rect">
            <a:avLst/>
          </a:prstGeom>
          <a:solidFill>
            <a:schemeClr val="bg2">
              <a:lumMod val="75000"/>
            </a:schemeClr>
          </a:solidFill>
        </p:spPr>
        <p:txBody>
          <a:bodyPr wrap="square" rtlCol="0">
            <a:spAutoFit/>
          </a:bodyPr>
          <a:lstStyle/>
          <a:p>
            <a:r>
              <a:rPr lang="en-US" sz="3200" dirty="0" smtClean="0"/>
              <a:t>Web apps &amp; services</a:t>
            </a:r>
            <a:endParaRPr lang="en-US" sz="3200" dirty="0"/>
          </a:p>
        </p:txBody>
      </p:sp>
      <p:sp>
        <p:nvSpPr>
          <p:cNvPr id="9" name="Rectangle 8"/>
          <p:cNvSpPr/>
          <p:nvPr/>
        </p:nvSpPr>
        <p:spPr>
          <a:xfrm>
            <a:off x="381000" y="1295400"/>
            <a:ext cx="4114800" cy="4524315"/>
          </a:xfrm>
          <a:prstGeom prst="rect">
            <a:avLst/>
          </a:prstGeom>
        </p:spPr>
        <p:txBody>
          <a:bodyPr wrap="square" numCol="1">
            <a:spAutoFit/>
          </a:bodyPr>
          <a:lstStyle/>
          <a:p>
            <a:pPr marL="457200" indent="-457200"/>
            <a:r>
              <a:rPr lang="en-US" sz="4800" b="1" u="sng" dirty="0" smtClean="0"/>
              <a:t>Web Apps</a:t>
            </a:r>
          </a:p>
          <a:p>
            <a:pPr marL="457200" indent="-457200"/>
            <a:endParaRPr lang="en-US" sz="2400" dirty="0" smtClean="0"/>
          </a:p>
          <a:p>
            <a:pPr marL="457200" indent="-457200">
              <a:buFont typeface="Calibri" pitchFamily="34" charset="0"/>
              <a:buChar char="›"/>
            </a:pPr>
            <a:r>
              <a:rPr lang="en-US" sz="3600" dirty="0" smtClean="0"/>
              <a:t>Runs in browser</a:t>
            </a:r>
          </a:p>
          <a:p>
            <a:pPr marL="457200" indent="-457200">
              <a:buFont typeface="Calibri" pitchFamily="34" charset="0"/>
              <a:buChar char="›"/>
            </a:pPr>
            <a:r>
              <a:rPr lang="en-US" sz="3600" dirty="0" smtClean="0"/>
              <a:t>HTML</a:t>
            </a:r>
          </a:p>
          <a:p>
            <a:pPr marL="457200" indent="-457200">
              <a:buFont typeface="Calibri" pitchFamily="34" charset="0"/>
              <a:buChar char="›"/>
            </a:pPr>
            <a:r>
              <a:rPr lang="en-US" sz="3600" dirty="0" smtClean="0"/>
              <a:t>Client side logic</a:t>
            </a:r>
          </a:p>
          <a:p>
            <a:pPr marL="457200" indent="-457200">
              <a:buFont typeface="Calibri" pitchFamily="34" charset="0"/>
              <a:buChar char="›"/>
            </a:pPr>
            <a:r>
              <a:rPr lang="en-US" sz="3600" dirty="0" smtClean="0"/>
              <a:t>At least it has cookies</a:t>
            </a:r>
          </a:p>
          <a:p>
            <a:pPr marL="457200" indent="-457200">
              <a:buFont typeface="Calibri" pitchFamily="34" charset="0"/>
              <a:buChar char="›"/>
            </a:pPr>
            <a:r>
              <a:rPr lang="en-US" sz="3600" dirty="0" smtClean="0"/>
              <a:t>HTTP &amp; URLs</a:t>
            </a:r>
          </a:p>
        </p:txBody>
      </p:sp>
      <p:sp>
        <p:nvSpPr>
          <p:cNvPr id="11" name="Rectangle 10"/>
          <p:cNvSpPr/>
          <p:nvPr/>
        </p:nvSpPr>
        <p:spPr>
          <a:xfrm>
            <a:off x="4800600" y="1295400"/>
            <a:ext cx="3886200" cy="4524315"/>
          </a:xfrm>
          <a:prstGeom prst="rect">
            <a:avLst/>
          </a:prstGeom>
        </p:spPr>
        <p:txBody>
          <a:bodyPr wrap="square" numCol="1">
            <a:spAutoFit/>
          </a:bodyPr>
          <a:lstStyle/>
          <a:p>
            <a:pPr marL="457200" indent="-457200"/>
            <a:r>
              <a:rPr lang="en-US" sz="4800" b="1" u="sng" dirty="0" smtClean="0"/>
              <a:t>Web Services</a:t>
            </a:r>
          </a:p>
          <a:p>
            <a:pPr marL="457200" indent="-457200"/>
            <a:endParaRPr lang="en-US" sz="2400" dirty="0" smtClean="0"/>
          </a:p>
          <a:p>
            <a:pPr marL="457200" indent="-457200">
              <a:buFont typeface="Calibri" pitchFamily="34" charset="0"/>
              <a:buChar char="›"/>
            </a:pPr>
            <a:r>
              <a:rPr lang="en-US" sz="3600" dirty="0" smtClean="0"/>
              <a:t>No UI</a:t>
            </a:r>
          </a:p>
          <a:p>
            <a:pPr marL="457200" indent="-457200">
              <a:buFont typeface="Calibri" pitchFamily="34" charset="0"/>
              <a:buChar char="›"/>
            </a:pPr>
            <a:r>
              <a:rPr lang="en-US" sz="3600" dirty="0" smtClean="0"/>
              <a:t>XML or JSON</a:t>
            </a:r>
          </a:p>
          <a:p>
            <a:pPr marL="457200" indent="-457200">
              <a:buFont typeface="Calibri" pitchFamily="34" charset="0"/>
              <a:buChar char="›"/>
            </a:pPr>
            <a:r>
              <a:rPr lang="en-US" sz="3600" dirty="0" smtClean="0"/>
              <a:t>Logic on server</a:t>
            </a:r>
          </a:p>
          <a:p>
            <a:pPr marL="457200" indent="-457200">
              <a:buFont typeface="Calibri" pitchFamily="34" charset="0"/>
              <a:buChar char="›"/>
            </a:pPr>
            <a:r>
              <a:rPr lang="en-US" sz="3600" dirty="0" smtClean="0"/>
              <a:t>Even more stateless</a:t>
            </a:r>
          </a:p>
          <a:p>
            <a:pPr marL="457200" indent="-457200">
              <a:buFont typeface="Calibri" pitchFamily="34" charset="0"/>
              <a:buChar char="›"/>
            </a:pPr>
            <a:r>
              <a:rPr lang="en-US" sz="3600" dirty="0" smtClean="0"/>
              <a:t>HTTP &amp; URLs</a:t>
            </a:r>
          </a:p>
        </p:txBody>
      </p:sp>
      <p:sp>
        <p:nvSpPr>
          <p:cNvPr id="12" name="TextBox 11"/>
          <p:cNvSpPr txBox="1"/>
          <p:nvPr/>
        </p:nvSpPr>
        <p:spPr>
          <a:xfrm>
            <a:off x="228600" y="6292334"/>
            <a:ext cx="4648200" cy="369332"/>
          </a:xfrm>
          <a:prstGeom prst="rect">
            <a:avLst/>
          </a:prstGeom>
          <a:noFill/>
        </p:spPr>
        <p:txBody>
          <a:bodyPr wrap="square" rtlCol="0">
            <a:spAutoFit/>
          </a:bodyPr>
          <a:lstStyle/>
          <a:p>
            <a:pPr algn="ctr"/>
            <a:r>
              <a:rPr lang="en-US" dirty="0" smtClean="0">
                <a:solidFill>
                  <a:schemeClr val="bg1"/>
                </a:solidFill>
                <a:latin typeface="Verdana" pitchFamily="34" charset="0"/>
                <a:ea typeface="Verdana" pitchFamily="34" charset="0"/>
                <a:cs typeface="Verdana" pitchFamily="34" charset="0"/>
              </a:rPr>
              <a:t>Testing Web Applications &amp; Services</a:t>
            </a:r>
            <a:endParaRPr lang="en-US" dirty="0">
              <a:solidFill>
                <a:schemeClr val="bg1"/>
              </a:solidFill>
              <a:latin typeface="Verdana" pitchFamily="34" charset="0"/>
              <a:ea typeface="Verdana" pitchFamily="34" charset="0"/>
              <a:cs typeface="Verdana"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6203122"/>
            <a:ext cx="2362200" cy="54775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6000"/>
            <a:ext cx="9144000" cy="762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486400" y="0"/>
            <a:ext cx="3657600" cy="584775"/>
          </a:xfrm>
          <a:prstGeom prst="rect">
            <a:avLst/>
          </a:prstGeom>
          <a:solidFill>
            <a:schemeClr val="bg2">
              <a:lumMod val="75000"/>
            </a:schemeClr>
          </a:solidFill>
        </p:spPr>
        <p:txBody>
          <a:bodyPr wrap="square" rtlCol="0">
            <a:spAutoFit/>
          </a:bodyPr>
          <a:lstStyle/>
          <a:p>
            <a:r>
              <a:rPr lang="en-US" sz="3200" dirty="0" smtClean="0"/>
              <a:t>Web apps &amp; services</a:t>
            </a:r>
            <a:endParaRPr lang="en-US" sz="3200" dirty="0"/>
          </a:p>
        </p:txBody>
      </p:sp>
      <p:sp>
        <p:nvSpPr>
          <p:cNvPr id="9" name="Rectangle 8"/>
          <p:cNvSpPr/>
          <p:nvPr/>
        </p:nvSpPr>
        <p:spPr>
          <a:xfrm>
            <a:off x="381000" y="838200"/>
            <a:ext cx="8305800" cy="1569660"/>
          </a:xfrm>
          <a:prstGeom prst="rect">
            <a:avLst/>
          </a:prstGeom>
        </p:spPr>
        <p:txBody>
          <a:bodyPr wrap="square" numCol="1">
            <a:spAutoFit/>
          </a:bodyPr>
          <a:lstStyle/>
          <a:p>
            <a:pPr marL="457200" indent="-457200" algn="ctr"/>
            <a:r>
              <a:rPr lang="en-US" sz="4800" dirty="0" smtClean="0"/>
              <a:t>How do web services</a:t>
            </a:r>
          </a:p>
          <a:p>
            <a:pPr marL="457200" indent="-457200" algn="ctr"/>
            <a:r>
              <a:rPr lang="en-US" sz="4800" dirty="0" smtClean="0"/>
              <a:t>compliment web applications?</a:t>
            </a:r>
            <a:endParaRPr lang="en-US" sz="3600" dirty="0" smtClean="0"/>
          </a:p>
        </p:txBody>
      </p:sp>
      <p:sp>
        <p:nvSpPr>
          <p:cNvPr id="14" name="Rectangle 13"/>
          <p:cNvSpPr/>
          <p:nvPr/>
        </p:nvSpPr>
        <p:spPr>
          <a:xfrm>
            <a:off x="381000" y="2667000"/>
            <a:ext cx="8229600" cy="3416320"/>
          </a:xfrm>
          <a:prstGeom prst="rect">
            <a:avLst/>
          </a:prstGeom>
        </p:spPr>
        <p:txBody>
          <a:bodyPr wrap="square" numCol="1">
            <a:spAutoFit/>
          </a:bodyPr>
          <a:lstStyle/>
          <a:p>
            <a:pPr marL="457200" indent="-457200">
              <a:buFont typeface="Calibri" pitchFamily="34" charset="0"/>
              <a:buChar char="›"/>
            </a:pPr>
            <a:r>
              <a:rPr lang="en-US" sz="3600" dirty="0" smtClean="0"/>
              <a:t>Separation of concerns</a:t>
            </a:r>
          </a:p>
          <a:p>
            <a:pPr marL="914400" lvl="1" indent="-457200">
              <a:buFont typeface="Arial" pitchFamily="34" charset="0"/>
              <a:buChar char="•"/>
            </a:pPr>
            <a:r>
              <a:rPr lang="en-US" sz="2400" dirty="0" smtClean="0"/>
              <a:t>Data from user interface</a:t>
            </a:r>
          </a:p>
          <a:p>
            <a:pPr marL="914400" lvl="1" indent="-457200">
              <a:buFont typeface="Arial" pitchFamily="34" charset="0"/>
              <a:buChar char="•"/>
            </a:pPr>
            <a:r>
              <a:rPr lang="en-US" sz="2400" dirty="0" smtClean="0"/>
              <a:t>Domain model from authentication, etc.</a:t>
            </a:r>
          </a:p>
          <a:p>
            <a:pPr marL="457200" indent="-457200">
              <a:buFont typeface="Calibri" pitchFamily="34" charset="0"/>
              <a:buChar char="›"/>
            </a:pPr>
            <a:r>
              <a:rPr lang="en-US" sz="3600" dirty="0" smtClean="0"/>
              <a:t>Modularity</a:t>
            </a:r>
          </a:p>
          <a:p>
            <a:pPr marL="457200" indent="-457200">
              <a:buFont typeface="Calibri" pitchFamily="34" charset="0"/>
              <a:buChar char="›"/>
            </a:pPr>
            <a:r>
              <a:rPr lang="en-US" sz="3600" dirty="0" smtClean="0"/>
              <a:t>Scalability</a:t>
            </a:r>
          </a:p>
          <a:p>
            <a:pPr marL="457200" indent="-457200">
              <a:buFont typeface="Calibri" pitchFamily="34" charset="0"/>
              <a:buChar char="›"/>
            </a:pPr>
            <a:r>
              <a:rPr lang="en-US" sz="3600" dirty="0" smtClean="0"/>
              <a:t>Reusability</a:t>
            </a:r>
          </a:p>
          <a:p>
            <a:pPr lvl="2" indent="-457200">
              <a:buFont typeface="Arial" pitchFamily="34" charset="0"/>
              <a:buChar char="•"/>
            </a:pPr>
            <a:r>
              <a:rPr lang="en-US" sz="2400" dirty="0" smtClean="0"/>
              <a:t>Multiple apps can share the same service</a:t>
            </a:r>
          </a:p>
        </p:txBody>
      </p:sp>
      <p:sp>
        <p:nvSpPr>
          <p:cNvPr id="11" name="TextBox 10"/>
          <p:cNvSpPr txBox="1"/>
          <p:nvPr/>
        </p:nvSpPr>
        <p:spPr>
          <a:xfrm>
            <a:off x="228600" y="6292334"/>
            <a:ext cx="4648200" cy="369332"/>
          </a:xfrm>
          <a:prstGeom prst="rect">
            <a:avLst/>
          </a:prstGeom>
          <a:noFill/>
        </p:spPr>
        <p:txBody>
          <a:bodyPr wrap="square" rtlCol="0">
            <a:spAutoFit/>
          </a:bodyPr>
          <a:lstStyle/>
          <a:p>
            <a:pPr algn="ctr"/>
            <a:r>
              <a:rPr lang="en-US" dirty="0" smtClean="0">
                <a:solidFill>
                  <a:schemeClr val="bg1"/>
                </a:solidFill>
                <a:latin typeface="Verdana" pitchFamily="34" charset="0"/>
                <a:ea typeface="Verdana" pitchFamily="34" charset="0"/>
                <a:cs typeface="Verdana" pitchFamily="34" charset="0"/>
              </a:rPr>
              <a:t>Testing Web Applications &amp; Services</a:t>
            </a:r>
            <a:endParaRPr lang="en-US" dirty="0">
              <a:solidFill>
                <a:schemeClr val="bg1"/>
              </a:solidFill>
              <a:latin typeface="Verdana" pitchFamily="34" charset="0"/>
              <a:ea typeface="Verdana" pitchFamily="34" charset="0"/>
              <a:cs typeface="Verdana"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6203122"/>
            <a:ext cx="2362200" cy="5477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2000"/>
                                        <p:tgtEl>
                                          <p:spTgt spid="1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fade">
                                      <p:cBhvr>
                                        <p:cTn id="13" dur="2000"/>
                                        <p:tgtEl>
                                          <p:spTgt spid="1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xEl>
                                              <p:pRg st="3" end="3"/>
                                            </p:txEl>
                                          </p:spTgt>
                                        </p:tgtEl>
                                        <p:attrNameLst>
                                          <p:attrName>style.visibility</p:attrName>
                                        </p:attrNameLst>
                                      </p:cBhvr>
                                      <p:to>
                                        <p:strVal val="visible"/>
                                      </p:to>
                                    </p:set>
                                    <p:animEffect transition="in" filter="fade">
                                      <p:cBhvr>
                                        <p:cTn id="18" dur="2000"/>
                                        <p:tgtEl>
                                          <p:spTgt spid="1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2000"/>
                                        <p:tgtEl>
                                          <p:spTgt spid="1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xEl>
                                              <p:pRg st="5" end="5"/>
                                            </p:txEl>
                                          </p:spTgt>
                                        </p:tgtEl>
                                        <p:attrNameLst>
                                          <p:attrName>style.visibility</p:attrName>
                                        </p:attrNameLst>
                                      </p:cBhvr>
                                      <p:to>
                                        <p:strVal val="visible"/>
                                      </p:to>
                                    </p:set>
                                    <p:animEffect transition="in" filter="fade">
                                      <p:cBhvr>
                                        <p:cTn id="28" dur="2000"/>
                                        <p:tgtEl>
                                          <p:spTgt spid="14">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animEffect transition="in" filter="fade">
                                      <p:cBhvr>
                                        <p:cTn id="31" dur="2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6000"/>
            <a:ext cx="9144000" cy="762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705600" y="0"/>
            <a:ext cx="2438400" cy="584775"/>
          </a:xfrm>
          <a:prstGeom prst="rect">
            <a:avLst/>
          </a:prstGeom>
          <a:solidFill>
            <a:schemeClr val="bg2">
              <a:lumMod val="75000"/>
            </a:schemeClr>
          </a:solidFill>
        </p:spPr>
        <p:txBody>
          <a:bodyPr wrap="square" rtlCol="0">
            <a:spAutoFit/>
          </a:bodyPr>
          <a:lstStyle/>
          <a:p>
            <a:r>
              <a:rPr lang="en-US" sz="3200" dirty="0" smtClean="0"/>
              <a:t>Types of tests</a:t>
            </a:r>
            <a:endParaRPr lang="en-US" sz="3200" dirty="0"/>
          </a:p>
        </p:txBody>
      </p:sp>
      <p:sp>
        <p:nvSpPr>
          <p:cNvPr id="16" name="TextBox 15"/>
          <p:cNvSpPr txBox="1"/>
          <p:nvPr/>
        </p:nvSpPr>
        <p:spPr>
          <a:xfrm>
            <a:off x="0" y="1676400"/>
            <a:ext cx="9144000" cy="830997"/>
          </a:xfrm>
          <a:prstGeom prst="rect">
            <a:avLst/>
          </a:prstGeom>
          <a:noFill/>
        </p:spPr>
        <p:txBody>
          <a:bodyPr wrap="square" rtlCol="0">
            <a:spAutoFit/>
          </a:bodyPr>
          <a:lstStyle/>
          <a:p>
            <a:pPr algn="ctr"/>
            <a:r>
              <a:rPr lang="en-US" sz="4800" dirty="0" smtClean="0"/>
              <a:t>Types of tests</a:t>
            </a:r>
            <a:endParaRPr lang="en-US" sz="4800" dirty="0"/>
          </a:p>
        </p:txBody>
      </p:sp>
      <p:sp>
        <p:nvSpPr>
          <p:cNvPr id="8" name="TextBox 7"/>
          <p:cNvSpPr txBox="1"/>
          <p:nvPr/>
        </p:nvSpPr>
        <p:spPr>
          <a:xfrm>
            <a:off x="228600" y="6292334"/>
            <a:ext cx="4648200" cy="369332"/>
          </a:xfrm>
          <a:prstGeom prst="rect">
            <a:avLst/>
          </a:prstGeom>
          <a:noFill/>
        </p:spPr>
        <p:txBody>
          <a:bodyPr wrap="square" rtlCol="0">
            <a:spAutoFit/>
          </a:bodyPr>
          <a:lstStyle/>
          <a:p>
            <a:pPr algn="ctr"/>
            <a:r>
              <a:rPr lang="en-US" dirty="0" smtClean="0">
                <a:solidFill>
                  <a:schemeClr val="bg1"/>
                </a:solidFill>
                <a:latin typeface="Verdana" pitchFamily="34" charset="0"/>
                <a:ea typeface="Verdana" pitchFamily="34" charset="0"/>
                <a:cs typeface="Verdana" pitchFamily="34" charset="0"/>
              </a:rPr>
              <a:t>Testing Web Applications &amp; Services</a:t>
            </a:r>
            <a:endParaRPr lang="en-US" dirty="0">
              <a:solidFill>
                <a:schemeClr val="bg1"/>
              </a:solidFill>
              <a:latin typeface="Verdana" pitchFamily="34" charset="0"/>
              <a:ea typeface="Verdana" pitchFamily="34" charset="0"/>
              <a:cs typeface="Verdana"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6203122"/>
            <a:ext cx="2362200" cy="54775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6000"/>
            <a:ext cx="9144000" cy="762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705600" y="0"/>
            <a:ext cx="2438400" cy="584775"/>
          </a:xfrm>
          <a:prstGeom prst="rect">
            <a:avLst/>
          </a:prstGeom>
          <a:solidFill>
            <a:schemeClr val="bg2">
              <a:lumMod val="75000"/>
            </a:schemeClr>
          </a:solidFill>
        </p:spPr>
        <p:txBody>
          <a:bodyPr wrap="square" rtlCol="0">
            <a:spAutoFit/>
          </a:bodyPr>
          <a:lstStyle/>
          <a:p>
            <a:r>
              <a:rPr lang="en-US" sz="3200" dirty="0" smtClean="0"/>
              <a:t>Types of tests</a:t>
            </a:r>
            <a:endParaRPr lang="en-US" sz="3200" dirty="0"/>
          </a:p>
        </p:txBody>
      </p:sp>
      <p:sp>
        <p:nvSpPr>
          <p:cNvPr id="16" name="TextBox 15"/>
          <p:cNvSpPr txBox="1"/>
          <p:nvPr/>
        </p:nvSpPr>
        <p:spPr>
          <a:xfrm>
            <a:off x="0" y="838200"/>
            <a:ext cx="9144000" cy="5262979"/>
          </a:xfrm>
          <a:prstGeom prst="rect">
            <a:avLst/>
          </a:prstGeom>
          <a:noFill/>
        </p:spPr>
        <p:txBody>
          <a:bodyPr wrap="square" rtlCol="0">
            <a:spAutoFit/>
          </a:bodyPr>
          <a:lstStyle/>
          <a:p>
            <a:pPr algn="ctr"/>
            <a:r>
              <a:rPr lang="en-US" sz="4800" dirty="0" smtClean="0"/>
              <a:t>Unit, Integration, System, System Integration, End-to-end, Functional, Performance, Load, Stress, Security, Usability, White box, Black box, Gray box, Acceptance, Regression, Sanity, Smoke, Manual, Automated, Installation, Deployment, etc.</a:t>
            </a:r>
            <a:endParaRPr lang="en-US" sz="4800" dirty="0"/>
          </a:p>
        </p:txBody>
      </p:sp>
      <p:sp>
        <p:nvSpPr>
          <p:cNvPr id="8" name="TextBox 7"/>
          <p:cNvSpPr txBox="1"/>
          <p:nvPr/>
        </p:nvSpPr>
        <p:spPr>
          <a:xfrm>
            <a:off x="228600" y="6292334"/>
            <a:ext cx="4648200" cy="369332"/>
          </a:xfrm>
          <a:prstGeom prst="rect">
            <a:avLst/>
          </a:prstGeom>
          <a:noFill/>
        </p:spPr>
        <p:txBody>
          <a:bodyPr wrap="square" rtlCol="0">
            <a:spAutoFit/>
          </a:bodyPr>
          <a:lstStyle/>
          <a:p>
            <a:pPr algn="ctr"/>
            <a:r>
              <a:rPr lang="en-US" dirty="0" smtClean="0">
                <a:solidFill>
                  <a:schemeClr val="bg1"/>
                </a:solidFill>
                <a:latin typeface="Verdana" pitchFamily="34" charset="0"/>
                <a:ea typeface="Verdana" pitchFamily="34" charset="0"/>
                <a:cs typeface="Verdana" pitchFamily="34" charset="0"/>
              </a:rPr>
              <a:t>Testing Web Applications &amp; Services</a:t>
            </a:r>
            <a:endParaRPr lang="en-US" dirty="0">
              <a:solidFill>
                <a:schemeClr val="bg1"/>
              </a:solidFill>
              <a:latin typeface="Verdana" pitchFamily="34" charset="0"/>
              <a:ea typeface="Verdana" pitchFamily="34" charset="0"/>
              <a:cs typeface="Verdana"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6203122"/>
            <a:ext cx="2362200" cy="54775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6000"/>
            <a:ext cx="9144000" cy="762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638800" y="0"/>
            <a:ext cx="3505200" cy="584775"/>
          </a:xfrm>
          <a:prstGeom prst="rect">
            <a:avLst/>
          </a:prstGeom>
          <a:solidFill>
            <a:schemeClr val="bg2">
              <a:lumMod val="75000"/>
            </a:schemeClr>
          </a:solidFill>
        </p:spPr>
        <p:txBody>
          <a:bodyPr wrap="square" rtlCol="0">
            <a:spAutoFit/>
          </a:bodyPr>
          <a:lstStyle/>
          <a:p>
            <a:pPr algn="r"/>
            <a:r>
              <a:rPr lang="en-US" sz="3200" dirty="0" smtClean="0"/>
              <a:t>Testing Perspectives</a:t>
            </a:r>
            <a:endParaRPr lang="en-US" sz="3200" dirty="0"/>
          </a:p>
        </p:txBody>
      </p:sp>
      <p:sp>
        <p:nvSpPr>
          <p:cNvPr id="16" name="TextBox 15"/>
          <p:cNvSpPr txBox="1"/>
          <p:nvPr/>
        </p:nvSpPr>
        <p:spPr>
          <a:xfrm>
            <a:off x="0" y="914400"/>
            <a:ext cx="9144000" cy="830997"/>
          </a:xfrm>
          <a:prstGeom prst="rect">
            <a:avLst/>
          </a:prstGeom>
          <a:noFill/>
        </p:spPr>
        <p:txBody>
          <a:bodyPr wrap="square" rtlCol="0">
            <a:spAutoFit/>
          </a:bodyPr>
          <a:lstStyle/>
          <a:p>
            <a:pPr algn="ctr"/>
            <a:r>
              <a:rPr lang="en-US" sz="4800" dirty="0" smtClean="0"/>
              <a:t>Testing Perspectives</a:t>
            </a:r>
            <a:endParaRPr lang="en-US" sz="4800" dirty="0"/>
          </a:p>
        </p:txBody>
      </p:sp>
      <p:sp>
        <p:nvSpPr>
          <p:cNvPr id="11" name="TextBox 10"/>
          <p:cNvSpPr txBox="1"/>
          <p:nvPr/>
        </p:nvSpPr>
        <p:spPr>
          <a:xfrm>
            <a:off x="381000" y="2057400"/>
            <a:ext cx="3657600" cy="2308324"/>
          </a:xfrm>
          <a:prstGeom prst="rect">
            <a:avLst/>
          </a:prstGeom>
          <a:noFill/>
        </p:spPr>
        <p:txBody>
          <a:bodyPr wrap="square" rtlCol="0">
            <a:spAutoFit/>
          </a:bodyPr>
          <a:lstStyle/>
          <a:p>
            <a:pPr marL="457200" indent="-457200">
              <a:buFont typeface="Calibri" pitchFamily="34" charset="0"/>
              <a:buChar char="›"/>
            </a:pPr>
            <a:r>
              <a:rPr lang="en-US" sz="3600" dirty="0" smtClean="0"/>
              <a:t>Verification</a:t>
            </a:r>
          </a:p>
          <a:p>
            <a:pPr marL="457200" indent="-457200">
              <a:buFont typeface="Calibri" pitchFamily="34" charset="0"/>
              <a:buChar char="›"/>
            </a:pPr>
            <a:r>
              <a:rPr lang="en-US" sz="3600" dirty="0" smtClean="0"/>
              <a:t>Validation</a:t>
            </a:r>
          </a:p>
          <a:p>
            <a:pPr marL="457200" indent="-457200">
              <a:buFont typeface="Calibri" pitchFamily="34" charset="0"/>
              <a:buChar char="›"/>
            </a:pPr>
            <a:r>
              <a:rPr lang="en-US" sz="3600" dirty="0" smtClean="0"/>
              <a:t>Exploratory</a:t>
            </a:r>
          </a:p>
          <a:p>
            <a:pPr marL="457200" indent="-457200">
              <a:buFont typeface="Calibri" pitchFamily="34" charset="0"/>
              <a:buChar char="›"/>
            </a:pPr>
            <a:r>
              <a:rPr lang="en-US" sz="3600" dirty="0" smtClean="0"/>
              <a:t>Destructive</a:t>
            </a:r>
          </a:p>
        </p:txBody>
      </p:sp>
      <p:sp>
        <p:nvSpPr>
          <p:cNvPr id="9" name="TextBox 8"/>
          <p:cNvSpPr txBox="1"/>
          <p:nvPr/>
        </p:nvSpPr>
        <p:spPr>
          <a:xfrm>
            <a:off x="4876800" y="2057400"/>
            <a:ext cx="3733800" cy="4031873"/>
          </a:xfrm>
          <a:prstGeom prst="rect">
            <a:avLst/>
          </a:prstGeom>
          <a:noFill/>
        </p:spPr>
        <p:txBody>
          <a:bodyPr wrap="square" rtlCol="0">
            <a:spAutoFit/>
          </a:bodyPr>
          <a:lstStyle/>
          <a:p>
            <a:pPr marL="457200" indent="-457200">
              <a:buFont typeface="Calibri" pitchFamily="34" charset="0"/>
              <a:buChar char="›"/>
            </a:pPr>
            <a:r>
              <a:rPr lang="en-US" sz="3200" dirty="0" smtClean="0"/>
              <a:t>Functionality</a:t>
            </a:r>
          </a:p>
          <a:p>
            <a:pPr marL="457200" indent="-457200">
              <a:buFont typeface="Calibri" pitchFamily="34" charset="0"/>
              <a:buChar char="›"/>
            </a:pPr>
            <a:r>
              <a:rPr lang="en-US" sz="3200" dirty="0" smtClean="0"/>
              <a:t>Presentation</a:t>
            </a:r>
          </a:p>
          <a:p>
            <a:pPr marL="457200" indent="-457200">
              <a:buFont typeface="Calibri" pitchFamily="34" charset="0"/>
              <a:buChar char="›"/>
            </a:pPr>
            <a:r>
              <a:rPr lang="en-US" sz="3200" dirty="0" smtClean="0"/>
              <a:t>Usability</a:t>
            </a:r>
          </a:p>
          <a:p>
            <a:pPr marL="457200" indent="-457200">
              <a:buFont typeface="Calibri" pitchFamily="34" charset="0"/>
              <a:buChar char="›"/>
            </a:pPr>
            <a:r>
              <a:rPr lang="en-US" sz="3200" dirty="0" smtClean="0"/>
              <a:t>Feasibility</a:t>
            </a:r>
          </a:p>
          <a:p>
            <a:pPr marL="457200" indent="-457200">
              <a:buFont typeface="Calibri" pitchFamily="34" charset="0"/>
              <a:buChar char="›"/>
            </a:pPr>
            <a:r>
              <a:rPr lang="en-US" sz="3200" dirty="0" smtClean="0"/>
              <a:t>Compliance</a:t>
            </a:r>
          </a:p>
          <a:p>
            <a:pPr marL="457200" indent="-457200">
              <a:buFont typeface="Calibri" pitchFamily="34" charset="0"/>
              <a:buChar char="›"/>
            </a:pPr>
            <a:r>
              <a:rPr lang="en-US" sz="3200" dirty="0" smtClean="0"/>
              <a:t>Compatibility</a:t>
            </a:r>
          </a:p>
          <a:p>
            <a:pPr marL="457200" indent="-457200">
              <a:buFont typeface="Calibri" pitchFamily="34" charset="0"/>
              <a:buChar char="›"/>
            </a:pPr>
            <a:r>
              <a:rPr lang="en-US" sz="3200" dirty="0" smtClean="0"/>
              <a:t>Performance</a:t>
            </a:r>
          </a:p>
          <a:p>
            <a:pPr marL="457200" indent="-457200">
              <a:buFont typeface="Calibri" pitchFamily="34" charset="0"/>
              <a:buChar char="›"/>
            </a:pPr>
            <a:r>
              <a:rPr lang="en-US" sz="3200" dirty="0" smtClean="0"/>
              <a:t>Security</a:t>
            </a:r>
            <a:endParaRPr lang="en-US" dirty="0"/>
          </a:p>
        </p:txBody>
      </p:sp>
      <p:sp>
        <p:nvSpPr>
          <p:cNvPr id="12" name="TextBox 11"/>
          <p:cNvSpPr txBox="1"/>
          <p:nvPr/>
        </p:nvSpPr>
        <p:spPr>
          <a:xfrm>
            <a:off x="228600" y="6292334"/>
            <a:ext cx="4648200" cy="369332"/>
          </a:xfrm>
          <a:prstGeom prst="rect">
            <a:avLst/>
          </a:prstGeom>
          <a:noFill/>
        </p:spPr>
        <p:txBody>
          <a:bodyPr wrap="square" rtlCol="0">
            <a:spAutoFit/>
          </a:bodyPr>
          <a:lstStyle/>
          <a:p>
            <a:pPr algn="ctr"/>
            <a:r>
              <a:rPr lang="en-US" dirty="0" smtClean="0">
                <a:solidFill>
                  <a:schemeClr val="bg1"/>
                </a:solidFill>
                <a:latin typeface="Verdana" pitchFamily="34" charset="0"/>
                <a:ea typeface="Verdana" pitchFamily="34" charset="0"/>
                <a:cs typeface="Verdana" pitchFamily="34" charset="0"/>
              </a:rPr>
              <a:t>Testing Web Applications &amp; Services</a:t>
            </a:r>
            <a:endParaRPr lang="en-US" dirty="0">
              <a:solidFill>
                <a:schemeClr val="bg1"/>
              </a:solidFill>
              <a:latin typeface="Verdana" pitchFamily="34" charset="0"/>
              <a:ea typeface="Verdana" pitchFamily="34" charset="0"/>
              <a:cs typeface="Verdana"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6203122"/>
            <a:ext cx="2362200" cy="5477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2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2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20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20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Effect transition="in" filter="fade">
                                      <p:cBhvr>
                                        <p:cTn id="37" dur="2000"/>
                                        <p:tgtEl>
                                          <p:spTgt spid="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fade">
                                      <p:cBhvr>
                                        <p:cTn id="42" dur="2000"/>
                                        <p:tgtEl>
                                          <p:spTgt spid="9">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animEffect transition="in" filter="fade">
                                      <p:cBhvr>
                                        <p:cTn id="47" dur="2000"/>
                                        <p:tgtEl>
                                          <p:spTgt spid="9">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5" end="5"/>
                                            </p:txEl>
                                          </p:spTgt>
                                        </p:tgtEl>
                                        <p:attrNameLst>
                                          <p:attrName>style.visibility</p:attrName>
                                        </p:attrNameLst>
                                      </p:cBhvr>
                                      <p:to>
                                        <p:strVal val="visible"/>
                                      </p:to>
                                    </p:set>
                                    <p:animEffect transition="in" filter="fade">
                                      <p:cBhvr>
                                        <p:cTn id="52" dur="2000"/>
                                        <p:tgtEl>
                                          <p:spTgt spid="9">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6" end="6"/>
                                            </p:txEl>
                                          </p:spTgt>
                                        </p:tgtEl>
                                        <p:attrNameLst>
                                          <p:attrName>style.visibility</p:attrName>
                                        </p:attrNameLst>
                                      </p:cBhvr>
                                      <p:to>
                                        <p:strVal val="visible"/>
                                      </p:to>
                                    </p:set>
                                    <p:animEffect transition="in" filter="fade">
                                      <p:cBhvr>
                                        <p:cTn id="57" dur="2000"/>
                                        <p:tgtEl>
                                          <p:spTgt spid="9">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xEl>
                                              <p:pRg st="7" end="7"/>
                                            </p:txEl>
                                          </p:spTgt>
                                        </p:tgtEl>
                                        <p:attrNameLst>
                                          <p:attrName>style.visibility</p:attrName>
                                        </p:attrNameLst>
                                      </p:cBhvr>
                                      <p:to>
                                        <p:strVal val="visible"/>
                                      </p:to>
                                    </p:set>
                                    <p:animEffect transition="in" filter="fade">
                                      <p:cBhvr>
                                        <p:cTn id="62" dur="2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436644"/>
            <a:ext cx="2396747" cy="154204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3160" y="504962"/>
            <a:ext cx="3370840" cy="2238238"/>
          </a:xfrm>
          <a:prstGeom prst="rect">
            <a:avLst/>
          </a:prstGeom>
        </p:spPr>
      </p:pic>
      <p:sp>
        <p:nvSpPr>
          <p:cNvPr id="10" name="TextBox 9"/>
          <p:cNvSpPr txBox="1"/>
          <p:nvPr/>
        </p:nvSpPr>
        <p:spPr>
          <a:xfrm>
            <a:off x="1905000" y="6324600"/>
            <a:ext cx="4648200" cy="369332"/>
          </a:xfrm>
          <a:prstGeom prst="rect">
            <a:avLst/>
          </a:prstGeom>
          <a:noFill/>
        </p:spPr>
        <p:txBody>
          <a:bodyPr wrap="square" rtlCol="0">
            <a:spAutoFit/>
          </a:bodyPr>
          <a:lstStyle/>
          <a:p>
            <a:pPr algn="ctr"/>
            <a:r>
              <a:rPr lang="en-US" dirty="0" smtClean="0">
                <a:solidFill>
                  <a:schemeClr val="bg1"/>
                </a:solidFill>
                <a:latin typeface="Verdana" pitchFamily="34" charset="0"/>
                <a:ea typeface="Verdana" pitchFamily="34" charset="0"/>
                <a:cs typeface="Verdana" pitchFamily="34" charset="0"/>
              </a:rPr>
              <a:t>Testing Web Applications &amp; Services</a:t>
            </a:r>
            <a:endParaRPr lang="en-US" dirty="0">
              <a:solidFill>
                <a:schemeClr val="bg1"/>
              </a:solidFill>
              <a:latin typeface="Verdana" pitchFamily="34" charset="0"/>
              <a:ea typeface="Verdana" pitchFamily="34" charset="0"/>
              <a:cs typeface="Verdana" pitchFamily="34" charset="0"/>
            </a:endParaRPr>
          </a:p>
        </p:txBody>
      </p:sp>
      <p:pic>
        <p:nvPicPr>
          <p:cNvPr id="8" name="Picture 7" descr="wedding.jpg"/>
          <p:cNvPicPr>
            <a:picLocks noChangeAspect="1"/>
          </p:cNvPicPr>
          <p:nvPr/>
        </p:nvPicPr>
        <p:blipFill>
          <a:blip r:embed="rId5" cstate="print"/>
          <a:stretch>
            <a:fillRect/>
          </a:stretch>
        </p:blipFill>
        <p:spPr>
          <a:xfrm>
            <a:off x="0" y="0"/>
            <a:ext cx="6302256" cy="4191000"/>
          </a:xfrm>
          <a:prstGeom prst="rect">
            <a:avLst/>
          </a:prstGeom>
        </p:spPr>
      </p:pic>
      <p:pic>
        <p:nvPicPr>
          <p:cNvPr id="7" name="Picture 6" descr="mushroom-cloud.jpg"/>
          <p:cNvPicPr>
            <a:picLocks noChangeAspect="1"/>
          </p:cNvPicPr>
          <p:nvPr/>
        </p:nvPicPr>
        <p:blipFill>
          <a:blip r:embed="rId6" cstate="print"/>
          <a:stretch>
            <a:fillRect/>
          </a:stretch>
        </p:blipFill>
        <p:spPr>
          <a:xfrm>
            <a:off x="2666683" y="2887215"/>
            <a:ext cx="6477317" cy="3970785"/>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52149" y="2887215"/>
            <a:ext cx="2683503" cy="3970785"/>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57059" y="504962"/>
            <a:ext cx="5858142" cy="5858142"/>
          </a:xfrm>
          <a:prstGeom prst="rect">
            <a:avLst/>
          </a:prstGeom>
        </p:spPr>
      </p:pic>
    </p:spTree>
    <p:extLst>
      <p:ext uri="{BB962C8B-B14F-4D97-AF65-F5344CB8AC3E}">
        <p14:creationId xmlns:p14="http://schemas.microsoft.com/office/powerpoint/2010/main" val="387398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6000"/>
            <a:ext cx="9144000" cy="762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705600" y="0"/>
            <a:ext cx="2438400" cy="584775"/>
          </a:xfrm>
          <a:prstGeom prst="rect">
            <a:avLst/>
          </a:prstGeom>
          <a:solidFill>
            <a:schemeClr val="bg2">
              <a:lumMod val="75000"/>
            </a:schemeClr>
          </a:solidFill>
        </p:spPr>
        <p:txBody>
          <a:bodyPr wrap="square" rtlCol="0">
            <a:spAutoFit/>
          </a:bodyPr>
          <a:lstStyle/>
          <a:p>
            <a:r>
              <a:rPr lang="en-US" sz="3200" dirty="0" smtClean="0"/>
              <a:t>Types of tests</a:t>
            </a:r>
            <a:endParaRPr lang="en-US" sz="3200" dirty="0"/>
          </a:p>
        </p:txBody>
      </p:sp>
      <p:sp>
        <p:nvSpPr>
          <p:cNvPr id="16" name="TextBox 15"/>
          <p:cNvSpPr txBox="1"/>
          <p:nvPr/>
        </p:nvSpPr>
        <p:spPr>
          <a:xfrm>
            <a:off x="0" y="1676400"/>
            <a:ext cx="9144000" cy="1569660"/>
          </a:xfrm>
          <a:prstGeom prst="rect">
            <a:avLst/>
          </a:prstGeom>
          <a:noFill/>
        </p:spPr>
        <p:txBody>
          <a:bodyPr wrap="square" rtlCol="0">
            <a:spAutoFit/>
          </a:bodyPr>
          <a:lstStyle/>
          <a:p>
            <a:pPr algn="ctr"/>
            <a:r>
              <a:rPr lang="en-US" sz="4800" smtClean="0"/>
              <a:t>Manual testing </a:t>
            </a:r>
            <a:r>
              <a:rPr lang="en-US" sz="4800" dirty="0" smtClean="0"/>
              <a:t>&amp; </a:t>
            </a:r>
          </a:p>
          <a:p>
            <a:pPr algn="ctr"/>
            <a:r>
              <a:rPr lang="en-US" sz="4800" dirty="0" smtClean="0"/>
              <a:t>test automation</a:t>
            </a:r>
            <a:endParaRPr lang="en-US" sz="4800" dirty="0"/>
          </a:p>
        </p:txBody>
      </p:sp>
      <p:sp>
        <p:nvSpPr>
          <p:cNvPr id="8" name="TextBox 7"/>
          <p:cNvSpPr txBox="1"/>
          <p:nvPr/>
        </p:nvSpPr>
        <p:spPr>
          <a:xfrm>
            <a:off x="228600" y="6292334"/>
            <a:ext cx="4648200" cy="369332"/>
          </a:xfrm>
          <a:prstGeom prst="rect">
            <a:avLst/>
          </a:prstGeom>
          <a:noFill/>
        </p:spPr>
        <p:txBody>
          <a:bodyPr wrap="square" rtlCol="0">
            <a:spAutoFit/>
          </a:bodyPr>
          <a:lstStyle/>
          <a:p>
            <a:pPr algn="ctr"/>
            <a:r>
              <a:rPr lang="en-US" dirty="0" smtClean="0">
                <a:solidFill>
                  <a:schemeClr val="bg1"/>
                </a:solidFill>
                <a:latin typeface="Verdana" pitchFamily="34" charset="0"/>
                <a:ea typeface="Verdana" pitchFamily="34" charset="0"/>
                <a:cs typeface="Verdana" pitchFamily="34" charset="0"/>
              </a:rPr>
              <a:t>Testing Web Applications &amp; Services</a:t>
            </a:r>
            <a:endParaRPr lang="en-US" dirty="0">
              <a:solidFill>
                <a:schemeClr val="bg1"/>
              </a:solidFill>
              <a:latin typeface="Verdana" pitchFamily="34" charset="0"/>
              <a:ea typeface="Verdana" pitchFamily="34" charset="0"/>
              <a:cs typeface="Verdana"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6203122"/>
            <a:ext cx="2362200" cy="54775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6000"/>
            <a:ext cx="9144000" cy="762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705600" y="0"/>
            <a:ext cx="2438400" cy="584775"/>
          </a:xfrm>
          <a:prstGeom prst="rect">
            <a:avLst/>
          </a:prstGeom>
          <a:solidFill>
            <a:schemeClr val="bg2">
              <a:lumMod val="75000"/>
            </a:schemeClr>
          </a:solidFill>
        </p:spPr>
        <p:txBody>
          <a:bodyPr wrap="square" rtlCol="0">
            <a:spAutoFit/>
          </a:bodyPr>
          <a:lstStyle/>
          <a:p>
            <a:r>
              <a:rPr lang="en-US" sz="3200" dirty="0" smtClean="0"/>
              <a:t>Types of tests</a:t>
            </a:r>
            <a:endParaRPr lang="en-US" sz="3200" dirty="0"/>
          </a:p>
        </p:txBody>
      </p:sp>
      <p:sp>
        <p:nvSpPr>
          <p:cNvPr id="16" name="TextBox 15"/>
          <p:cNvSpPr txBox="1"/>
          <p:nvPr/>
        </p:nvSpPr>
        <p:spPr>
          <a:xfrm>
            <a:off x="0" y="1676400"/>
            <a:ext cx="9144000" cy="2308324"/>
          </a:xfrm>
          <a:prstGeom prst="rect">
            <a:avLst/>
          </a:prstGeom>
          <a:noFill/>
        </p:spPr>
        <p:txBody>
          <a:bodyPr wrap="square" rtlCol="0">
            <a:spAutoFit/>
          </a:bodyPr>
          <a:lstStyle/>
          <a:p>
            <a:pPr algn="ctr"/>
            <a:r>
              <a:rPr lang="en-US" sz="4800" dirty="0" smtClean="0"/>
              <a:t>Exercise:</a:t>
            </a:r>
          </a:p>
          <a:p>
            <a:pPr algn="ctr"/>
            <a:endParaRPr lang="en-US" sz="4800" dirty="0" smtClean="0"/>
          </a:p>
          <a:p>
            <a:pPr algn="ctr"/>
            <a:r>
              <a:rPr lang="en-US" sz="4800" dirty="0" smtClean="0"/>
              <a:t>Hello, world!</a:t>
            </a:r>
            <a:endParaRPr lang="en-US" sz="4800" dirty="0"/>
          </a:p>
        </p:txBody>
      </p:sp>
      <p:sp>
        <p:nvSpPr>
          <p:cNvPr id="8" name="TextBox 7"/>
          <p:cNvSpPr txBox="1"/>
          <p:nvPr/>
        </p:nvSpPr>
        <p:spPr>
          <a:xfrm>
            <a:off x="228600" y="6292334"/>
            <a:ext cx="4648200" cy="369332"/>
          </a:xfrm>
          <a:prstGeom prst="rect">
            <a:avLst/>
          </a:prstGeom>
          <a:noFill/>
        </p:spPr>
        <p:txBody>
          <a:bodyPr wrap="square" rtlCol="0">
            <a:spAutoFit/>
          </a:bodyPr>
          <a:lstStyle/>
          <a:p>
            <a:pPr algn="ctr"/>
            <a:r>
              <a:rPr lang="en-US" dirty="0" smtClean="0">
                <a:solidFill>
                  <a:schemeClr val="bg1"/>
                </a:solidFill>
                <a:latin typeface="Verdana" pitchFamily="34" charset="0"/>
                <a:ea typeface="Verdana" pitchFamily="34" charset="0"/>
                <a:cs typeface="Verdana" pitchFamily="34" charset="0"/>
              </a:rPr>
              <a:t>Testing Web Applications &amp; Services</a:t>
            </a:r>
            <a:endParaRPr lang="en-US" dirty="0">
              <a:solidFill>
                <a:schemeClr val="bg1"/>
              </a:solidFill>
              <a:latin typeface="Verdana" pitchFamily="34" charset="0"/>
              <a:ea typeface="Verdana" pitchFamily="34" charset="0"/>
              <a:cs typeface="Verdana"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6203122"/>
            <a:ext cx="2362200" cy="54775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6000"/>
            <a:ext cx="9144000" cy="762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858000" y="0"/>
            <a:ext cx="2286000" cy="584775"/>
          </a:xfrm>
          <a:prstGeom prst="rect">
            <a:avLst/>
          </a:prstGeom>
          <a:solidFill>
            <a:schemeClr val="bg2">
              <a:lumMod val="75000"/>
            </a:schemeClr>
          </a:solidFill>
        </p:spPr>
        <p:txBody>
          <a:bodyPr wrap="square" rtlCol="0">
            <a:spAutoFit/>
          </a:bodyPr>
          <a:lstStyle/>
          <a:p>
            <a:r>
              <a:rPr lang="en-US" sz="3200" dirty="0" smtClean="0"/>
              <a:t>Introduction</a:t>
            </a:r>
            <a:endParaRPr lang="en-US" sz="3200" dirty="0"/>
          </a:p>
        </p:txBody>
      </p:sp>
      <p:pic>
        <p:nvPicPr>
          <p:cNvPr id="15" name="Picture 14" descr="aaron-cuenca-background.png"/>
          <p:cNvPicPr>
            <a:picLocks noChangeAspect="1"/>
          </p:cNvPicPr>
          <p:nvPr/>
        </p:nvPicPr>
        <p:blipFill>
          <a:blip r:embed="rId3" cstate="print"/>
          <a:stretch>
            <a:fillRect/>
          </a:stretch>
        </p:blipFill>
        <p:spPr>
          <a:xfrm>
            <a:off x="1388658" y="2057400"/>
            <a:ext cx="7755342" cy="4017267"/>
          </a:xfrm>
          <a:prstGeom prst="rect">
            <a:avLst/>
          </a:prstGeom>
        </p:spPr>
      </p:pic>
      <p:sp>
        <p:nvSpPr>
          <p:cNvPr id="16" name="TextBox 15"/>
          <p:cNvSpPr txBox="1"/>
          <p:nvPr/>
        </p:nvSpPr>
        <p:spPr>
          <a:xfrm>
            <a:off x="0" y="1371600"/>
            <a:ext cx="9144000" cy="830997"/>
          </a:xfrm>
          <a:prstGeom prst="rect">
            <a:avLst/>
          </a:prstGeom>
          <a:noFill/>
        </p:spPr>
        <p:txBody>
          <a:bodyPr wrap="square" rtlCol="0">
            <a:spAutoFit/>
          </a:bodyPr>
          <a:lstStyle/>
          <a:p>
            <a:pPr algn="ctr"/>
            <a:r>
              <a:rPr lang="en-US" sz="4800" dirty="0" smtClean="0"/>
              <a:t>Hi.</a:t>
            </a:r>
            <a:endParaRPr lang="en-US" sz="4800" dirty="0"/>
          </a:p>
        </p:txBody>
      </p:sp>
      <p:sp>
        <p:nvSpPr>
          <p:cNvPr id="17" name="TextBox 16"/>
          <p:cNvSpPr txBox="1"/>
          <p:nvPr/>
        </p:nvSpPr>
        <p:spPr>
          <a:xfrm>
            <a:off x="0" y="2819400"/>
            <a:ext cx="9144000" cy="830997"/>
          </a:xfrm>
          <a:prstGeom prst="rect">
            <a:avLst/>
          </a:prstGeom>
          <a:noFill/>
        </p:spPr>
        <p:txBody>
          <a:bodyPr wrap="square" rtlCol="0">
            <a:spAutoFit/>
          </a:bodyPr>
          <a:lstStyle/>
          <a:p>
            <a:pPr algn="ctr"/>
            <a:r>
              <a:rPr lang="en-US" sz="4800" dirty="0" smtClean="0"/>
              <a:t>I’m Aaron Evans</a:t>
            </a:r>
            <a:endParaRPr lang="en-US" sz="4800" dirty="0"/>
          </a:p>
        </p:txBody>
      </p:sp>
      <p:sp>
        <p:nvSpPr>
          <p:cNvPr id="11" name="TextBox 10"/>
          <p:cNvSpPr txBox="1"/>
          <p:nvPr/>
        </p:nvSpPr>
        <p:spPr>
          <a:xfrm>
            <a:off x="0" y="4114800"/>
            <a:ext cx="9144000" cy="1569660"/>
          </a:xfrm>
          <a:prstGeom prst="rect">
            <a:avLst/>
          </a:prstGeom>
          <a:noFill/>
        </p:spPr>
        <p:txBody>
          <a:bodyPr wrap="square" rtlCol="0">
            <a:spAutoFit/>
          </a:bodyPr>
          <a:lstStyle/>
          <a:p>
            <a:pPr algn="ctr"/>
            <a:r>
              <a:rPr lang="en-US" sz="2400" dirty="0" smtClean="0">
                <a:solidFill>
                  <a:schemeClr val="tx2"/>
                </a:solidFill>
                <a:hlinkClick r:id="rId4"/>
              </a:rPr>
              <a:t>aaron@one-shore.com</a:t>
            </a:r>
            <a:r>
              <a:rPr lang="en-US" sz="2400" dirty="0" smtClean="0">
                <a:solidFill>
                  <a:schemeClr val="tx2"/>
                </a:solidFill>
              </a:rPr>
              <a:t> </a:t>
            </a:r>
          </a:p>
          <a:p>
            <a:pPr algn="ctr"/>
            <a:r>
              <a:rPr lang="en-US" sz="2400" dirty="0" smtClean="0">
                <a:solidFill>
                  <a:schemeClr val="tx2"/>
                </a:solidFill>
                <a:hlinkClick r:id="rId5"/>
              </a:rPr>
              <a:t>fijiaaron.com</a:t>
            </a:r>
            <a:endParaRPr lang="en-US" sz="2400" dirty="0" smtClean="0">
              <a:solidFill>
                <a:schemeClr val="tx2"/>
              </a:solidFill>
            </a:endParaRPr>
          </a:p>
          <a:p>
            <a:pPr algn="ctr"/>
            <a:r>
              <a:rPr lang="en-US" sz="2400" dirty="0" smtClean="0">
                <a:solidFill>
                  <a:schemeClr val="tx2"/>
                </a:solidFill>
                <a:hlinkClick r:id="rId6"/>
              </a:rPr>
              <a:t>@</a:t>
            </a:r>
            <a:r>
              <a:rPr lang="en-US" sz="2400" dirty="0" err="1" smtClean="0">
                <a:solidFill>
                  <a:schemeClr val="tx2"/>
                </a:solidFill>
                <a:hlinkClick r:id="rId6"/>
              </a:rPr>
              <a:t>fijiaaron</a:t>
            </a:r>
            <a:endParaRPr lang="en-US" sz="2400" dirty="0" smtClean="0">
              <a:solidFill>
                <a:schemeClr val="tx2"/>
              </a:solidFill>
            </a:endParaRPr>
          </a:p>
          <a:p>
            <a:pPr algn="ctr"/>
            <a:r>
              <a:rPr lang="en-US" sz="2400" dirty="0" smtClean="0">
                <a:solidFill>
                  <a:schemeClr val="tx2"/>
                </a:solidFill>
              </a:rPr>
              <a:t>425-242-4304</a:t>
            </a:r>
          </a:p>
        </p:txBody>
      </p:sp>
      <p:sp>
        <p:nvSpPr>
          <p:cNvPr id="12" name="TextBox 11"/>
          <p:cNvSpPr txBox="1"/>
          <p:nvPr/>
        </p:nvSpPr>
        <p:spPr>
          <a:xfrm>
            <a:off x="228600" y="6292334"/>
            <a:ext cx="4648200" cy="369332"/>
          </a:xfrm>
          <a:prstGeom prst="rect">
            <a:avLst/>
          </a:prstGeom>
          <a:noFill/>
        </p:spPr>
        <p:txBody>
          <a:bodyPr wrap="square" rtlCol="0">
            <a:spAutoFit/>
          </a:bodyPr>
          <a:lstStyle/>
          <a:p>
            <a:pPr algn="ctr"/>
            <a:r>
              <a:rPr lang="en-US" dirty="0" smtClean="0">
                <a:solidFill>
                  <a:schemeClr val="bg1"/>
                </a:solidFill>
                <a:latin typeface="Verdana" pitchFamily="34" charset="0"/>
                <a:ea typeface="Verdana" pitchFamily="34" charset="0"/>
                <a:cs typeface="Verdana" pitchFamily="34" charset="0"/>
              </a:rPr>
              <a:t>Testing Web Applications &amp; Services</a:t>
            </a:r>
            <a:endParaRPr lang="en-US" dirty="0">
              <a:solidFill>
                <a:schemeClr val="bg1"/>
              </a:solidFill>
              <a:latin typeface="Verdana" pitchFamily="34" charset="0"/>
              <a:ea typeface="Verdana" pitchFamily="34" charset="0"/>
              <a:cs typeface="Verdana" pitchFamily="34" charset="0"/>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6203122"/>
            <a:ext cx="2362200" cy="5477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2000"/>
                                        <p:tgtEl>
                                          <p:spTgt spid="11">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fade">
                                      <p:cBhvr>
                                        <p:cTn id="20" dur="2000"/>
                                        <p:tgtEl>
                                          <p:spTgt spid="11">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fade">
                                      <p:cBhvr>
                                        <p:cTn id="23" dur="2000"/>
                                        <p:tgtEl>
                                          <p:spTgt spid="11">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fade">
                                      <p:cBhvr>
                                        <p:cTn id="26" dur="2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6000"/>
            <a:ext cx="9144000" cy="762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858000" y="0"/>
            <a:ext cx="2286000" cy="584775"/>
          </a:xfrm>
          <a:prstGeom prst="rect">
            <a:avLst/>
          </a:prstGeom>
          <a:solidFill>
            <a:schemeClr val="bg2">
              <a:lumMod val="75000"/>
            </a:schemeClr>
          </a:solidFill>
        </p:spPr>
        <p:txBody>
          <a:bodyPr wrap="square" rtlCol="0">
            <a:spAutoFit/>
          </a:bodyPr>
          <a:lstStyle/>
          <a:p>
            <a:r>
              <a:rPr lang="en-US" sz="3200" dirty="0" smtClean="0"/>
              <a:t>Introduction</a:t>
            </a:r>
            <a:endParaRPr lang="en-US" sz="3200" dirty="0"/>
          </a:p>
        </p:txBody>
      </p:sp>
      <p:sp>
        <p:nvSpPr>
          <p:cNvPr id="16" name="TextBox 15"/>
          <p:cNvSpPr txBox="1"/>
          <p:nvPr/>
        </p:nvSpPr>
        <p:spPr>
          <a:xfrm>
            <a:off x="0" y="1524000"/>
            <a:ext cx="9144000" cy="830997"/>
          </a:xfrm>
          <a:prstGeom prst="rect">
            <a:avLst/>
          </a:prstGeom>
          <a:noFill/>
        </p:spPr>
        <p:txBody>
          <a:bodyPr wrap="square" rtlCol="0">
            <a:spAutoFit/>
          </a:bodyPr>
          <a:lstStyle/>
          <a:p>
            <a:pPr algn="ctr"/>
            <a:r>
              <a:rPr lang="en-US" sz="4800" dirty="0" smtClean="0"/>
              <a:t>But enough about me.</a:t>
            </a:r>
            <a:endParaRPr lang="en-US" sz="4800" dirty="0"/>
          </a:p>
        </p:txBody>
      </p:sp>
      <p:sp>
        <p:nvSpPr>
          <p:cNvPr id="17" name="TextBox 16"/>
          <p:cNvSpPr txBox="1"/>
          <p:nvPr/>
        </p:nvSpPr>
        <p:spPr>
          <a:xfrm>
            <a:off x="0" y="3124200"/>
            <a:ext cx="9144000" cy="830997"/>
          </a:xfrm>
          <a:prstGeom prst="rect">
            <a:avLst/>
          </a:prstGeom>
          <a:noFill/>
        </p:spPr>
        <p:txBody>
          <a:bodyPr wrap="square" rtlCol="0">
            <a:spAutoFit/>
          </a:bodyPr>
          <a:lstStyle/>
          <a:p>
            <a:pPr algn="ctr"/>
            <a:r>
              <a:rPr lang="en-US" sz="4800" dirty="0" smtClean="0"/>
              <a:t>Tell me about yourselves.</a:t>
            </a:r>
            <a:endParaRPr lang="en-US" sz="4800" dirty="0"/>
          </a:p>
        </p:txBody>
      </p:sp>
      <p:sp>
        <p:nvSpPr>
          <p:cNvPr id="9" name="TextBox 8"/>
          <p:cNvSpPr txBox="1"/>
          <p:nvPr/>
        </p:nvSpPr>
        <p:spPr>
          <a:xfrm>
            <a:off x="228600" y="6292334"/>
            <a:ext cx="4648200" cy="369332"/>
          </a:xfrm>
          <a:prstGeom prst="rect">
            <a:avLst/>
          </a:prstGeom>
          <a:noFill/>
        </p:spPr>
        <p:txBody>
          <a:bodyPr wrap="square" rtlCol="0">
            <a:spAutoFit/>
          </a:bodyPr>
          <a:lstStyle/>
          <a:p>
            <a:pPr algn="ctr"/>
            <a:r>
              <a:rPr lang="en-US" dirty="0" smtClean="0">
                <a:solidFill>
                  <a:schemeClr val="bg1"/>
                </a:solidFill>
                <a:latin typeface="Verdana" pitchFamily="34" charset="0"/>
                <a:ea typeface="Verdana" pitchFamily="34" charset="0"/>
                <a:cs typeface="Verdana" pitchFamily="34" charset="0"/>
              </a:rPr>
              <a:t>Testing Web Applications &amp; Services</a:t>
            </a:r>
            <a:endParaRPr lang="en-US" dirty="0">
              <a:solidFill>
                <a:schemeClr val="bg1"/>
              </a:solidFill>
              <a:latin typeface="Verdana" pitchFamily="34" charset="0"/>
              <a:ea typeface="Verdana" pitchFamily="34" charset="0"/>
              <a:cs typeface="Verdana"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6203122"/>
            <a:ext cx="2362200" cy="5477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6000"/>
            <a:ext cx="9144000" cy="762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858000" y="0"/>
            <a:ext cx="2286000" cy="584775"/>
          </a:xfrm>
          <a:prstGeom prst="rect">
            <a:avLst/>
          </a:prstGeom>
          <a:solidFill>
            <a:schemeClr val="bg2">
              <a:lumMod val="75000"/>
            </a:schemeClr>
          </a:solidFill>
        </p:spPr>
        <p:txBody>
          <a:bodyPr wrap="square" rtlCol="0">
            <a:spAutoFit/>
          </a:bodyPr>
          <a:lstStyle/>
          <a:p>
            <a:r>
              <a:rPr lang="en-US" sz="3200" dirty="0" smtClean="0"/>
              <a:t>Introduction</a:t>
            </a:r>
            <a:endParaRPr lang="en-US" sz="3200" dirty="0"/>
          </a:p>
        </p:txBody>
      </p:sp>
      <p:sp>
        <p:nvSpPr>
          <p:cNvPr id="16" name="TextBox 15"/>
          <p:cNvSpPr txBox="1"/>
          <p:nvPr/>
        </p:nvSpPr>
        <p:spPr>
          <a:xfrm>
            <a:off x="0" y="914400"/>
            <a:ext cx="9144000" cy="830997"/>
          </a:xfrm>
          <a:prstGeom prst="rect">
            <a:avLst/>
          </a:prstGeom>
          <a:noFill/>
        </p:spPr>
        <p:txBody>
          <a:bodyPr wrap="square" rtlCol="0">
            <a:spAutoFit/>
          </a:bodyPr>
          <a:lstStyle/>
          <a:p>
            <a:pPr algn="ctr"/>
            <a:r>
              <a:rPr lang="en-US" sz="4800" dirty="0" smtClean="0"/>
              <a:t>My teaching process</a:t>
            </a:r>
            <a:endParaRPr lang="en-US" sz="4800" dirty="0"/>
          </a:p>
        </p:txBody>
      </p:sp>
      <p:sp>
        <p:nvSpPr>
          <p:cNvPr id="11" name="TextBox 10"/>
          <p:cNvSpPr txBox="1"/>
          <p:nvPr/>
        </p:nvSpPr>
        <p:spPr>
          <a:xfrm>
            <a:off x="381000" y="2057400"/>
            <a:ext cx="8382000" cy="3970318"/>
          </a:xfrm>
          <a:prstGeom prst="rect">
            <a:avLst/>
          </a:prstGeom>
          <a:noFill/>
        </p:spPr>
        <p:txBody>
          <a:bodyPr wrap="square" rtlCol="0">
            <a:spAutoFit/>
          </a:bodyPr>
          <a:lstStyle/>
          <a:p>
            <a:pPr marL="742950" indent="-742950">
              <a:buFont typeface="+mj-lt"/>
              <a:buAutoNum type="arabicPeriod"/>
            </a:pPr>
            <a:r>
              <a:rPr lang="en-US" sz="3600" dirty="0" smtClean="0"/>
              <a:t>Introduce the subject</a:t>
            </a:r>
          </a:p>
          <a:p>
            <a:pPr marL="742950" indent="-742950">
              <a:buFont typeface="+mj-lt"/>
              <a:buAutoNum type="arabicPeriod"/>
            </a:pPr>
            <a:r>
              <a:rPr lang="en-US" sz="3600" dirty="0" smtClean="0"/>
              <a:t>Q&amp;A</a:t>
            </a:r>
          </a:p>
          <a:p>
            <a:pPr marL="742950" indent="-742950">
              <a:buFont typeface="+mj-lt"/>
              <a:buAutoNum type="arabicPeriod"/>
            </a:pPr>
            <a:r>
              <a:rPr lang="en-US" sz="3600" dirty="0" smtClean="0"/>
              <a:t>Brief lecture</a:t>
            </a:r>
          </a:p>
          <a:p>
            <a:pPr marL="742950" indent="-742950">
              <a:buFont typeface="+mj-lt"/>
              <a:buAutoNum type="arabicPeriod"/>
            </a:pPr>
            <a:r>
              <a:rPr lang="en-US" sz="3600" dirty="0" smtClean="0"/>
              <a:t>Introduce tools</a:t>
            </a:r>
          </a:p>
          <a:p>
            <a:pPr marL="742950" indent="-742950">
              <a:buFont typeface="+mj-lt"/>
              <a:buAutoNum type="arabicPeriod"/>
            </a:pPr>
            <a:r>
              <a:rPr lang="en-US" sz="3600" dirty="0" smtClean="0"/>
              <a:t>Hands on exercise</a:t>
            </a:r>
          </a:p>
          <a:p>
            <a:pPr marL="742950" indent="-742950">
              <a:buFont typeface="+mj-lt"/>
              <a:buAutoNum type="arabicPeriod"/>
            </a:pPr>
            <a:r>
              <a:rPr lang="en-US" sz="3600" dirty="0" smtClean="0"/>
              <a:t>Project at the end of each day</a:t>
            </a:r>
          </a:p>
          <a:p>
            <a:pPr marL="742950" indent="-742950">
              <a:buFont typeface="+mj-lt"/>
              <a:buAutoNum type="arabicPeriod"/>
            </a:pPr>
            <a:endParaRPr lang="en-US" sz="3600" dirty="0"/>
          </a:p>
        </p:txBody>
      </p:sp>
      <p:sp>
        <p:nvSpPr>
          <p:cNvPr id="9" name="TextBox 8"/>
          <p:cNvSpPr txBox="1"/>
          <p:nvPr/>
        </p:nvSpPr>
        <p:spPr>
          <a:xfrm>
            <a:off x="228600" y="6292334"/>
            <a:ext cx="4648200" cy="369332"/>
          </a:xfrm>
          <a:prstGeom prst="rect">
            <a:avLst/>
          </a:prstGeom>
          <a:noFill/>
        </p:spPr>
        <p:txBody>
          <a:bodyPr wrap="square" rtlCol="0">
            <a:spAutoFit/>
          </a:bodyPr>
          <a:lstStyle/>
          <a:p>
            <a:pPr algn="ctr"/>
            <a:r>
              <a:rPr lang="en-US" dirty="0" smtClean="0">
                <a:solidFill>
                  <a:schemeClr val="bg1"/>
                </a:solidFill>
                <a:latin typeface="Verdana" pitchFamily="34" charset="0"/>
                <a:ea typeface="Verdana" pitchFamily="34" charset="0"/>
                <a:cs typeface="Verdana" pitchFamily="34" charset="0"/>
              </a:rPr>
              <a:t>Testing Web Applications &amp; Services</a:t>
            </a:r>
            <a:endParaRPr lang="en-US" dirty="0">
              <a:solidFill>
                <a:schemeClr val="bg1"/>
              </a:solidFill>
              <a:latin typeface="Verdana" pitchFamily="34" charset="0"/>
              <a:ea typeface="Verdana" pitchFamily="34" charset="0"/>
              <a:cs typeface="Verdana"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6203122"/>
            <a:ext cx="2362200" cy="5477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2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2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2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20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6000"/>
            <a:ext cx="9144000" cy="762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086600" y="0"/>
            <a:ext cx="2057400" cy="584775"/>
          </a:xfrm>
          <a:prstGeom prst="rect">
            <a:avLst/>
          </a:prstGeom>
          <a:solidFill>
            <a:schemeClr val="bg2">
              <a:lumMod val="75000"/>
            </a:schemeClr>
          </a:solidFill>
        </p:spPr>
        <p:txBody>
          <a:bodyPr wrap="square" rtlCol="0">
            <a:spAutoFit/>
          </a:bodyPr>
          <a:lstStyle/>
          <a:p>
            <a:r>
              <a:rPr lang="en-US" sz="3200" dirty="0" smtClean="0"/>
              <a:t>Curriculum</a:t>
            </a:r>
            <a:endParaRPr lang="en-US" sz="3200" dirty="0"/>
          </a:p>
        </p:txBody>
      </p:sp>
      <p:sp>
        <p:nvSpPr>
          <p:cNvPr id="16" name="TextBox 15"/>
          <p:cNvSpPr txBox="1"/>
          <p:nvPr/>
        </p:nvSpPr>
        <p:spPr>
          <a:xfrm>
            <a:off x="0" y="914400"/>
            <a:ext cx="9144000" cy="830997"/>
          </a:xfrm>
          <a:prstGeom prst="rect">
            <a:avLst/>
          </a:prstGeom>
          <a:noFill/>
        </p:spPr>
        <p:txBody>
          <a:bodyPr wrap="square" rtlCol="0">
            <a:spAutoFit/>
          </a:bodyPr>
          <a:lstStyle/>
          <a:p>
            <a:pPr algn="ctr"/>
            <a:r>
              <a:rPr lang="en-US" sz="4800" dirty="0" smtClean="0"/>
              <a:t>Curriculum</a:t>
            </a:r>
            <a:endParaRPr lang="en-US" sz="4800" dirty="0"/>
          </a:p>
        </p:txBody>
      </p:sp>
      <p:sp>
        <p:nvSpPr>
          <p:cNvPr id="11" name="TextBox 10"/>
          <p:cNvSpPr txBox="1"/>
          <p:nvPr/>
        </p:nvSpPr>
        <p:spPr>
          <a:xfrm>
            <a:off x="381000" y="2057400"/>
            <a:ext cx="8382000" cy="1754326"/>
          </a:xfrm>
          <a:prstGeom prst="rect">
            <a:avLst/>
          </a:prstGeom>
          <a:noFill/>
        </p:spPr>
        <p:txBody>
          <a:bodyPr wrap="square" rtlCol="0">
            <a:spAutoFit/>
          </a:bodyPr>
          <a:lstStyle/>
          <a:p>
            <a:pPr marL="742950" indent="-742950"/>
            <a:r>
              <a:rPr lang="en-US" sz="3600" dirty="0" smtClean="0"/>
              <a:t>Day 1: Testing web apps</a:t>
            </a:r>
          </a:p>
          <a:p>
            <a:pPr marL="742950" indent="-742950"/>
            <a:endParaRPr lang="en-US" sz="3600" dirty="0" smtClean="0"/>
          </a:p>
          <a:p>
            <a:pPr marL="742950" indent="-742950"/>
            <a:r>
              <a:rPr lang="en-US" sz="3600" dirty="0" smtClean="0"/>
              <a:t>Day 2: Testing web services</a:t>
            </a:r>
          </a:p>
        </p:txBody>
      </p:sp>
      <p:sp>
        <p:nvSpPr>
          <p:cNvPr id="9" name="TextBox 8"/>
          <p:cNvSpPr txBox="1"/>
          <p:nvPr/>
        </p:nvSpPr>
        <p:spPr>
          <a:xfrm>
            <a:off x="228600" y="6292334"/>
            <a:ext cx="4648200" cy="369332"/>
          </a:xfrm>
          <a:prstGeom prst="rect">
            <a:avLst/>
          </a:prstGeom>
          <a:noFill/>
        </p:spPr>
        <p:txBody>
          <a:bodyPr wrap="square" rtlCol="0">
            <a:spAutoFit/>
          </a:bodyPr>
          <a:lstStyle/>
          <a:p>
            <a:pPr algn="ctr"/>
            <a:r>
              <a:rPr lang="en-US" dirty="0" smtClean="0">
                <a:solidFill>
                  <a:schemeClr val="bg1"/>
                </a:solidFill>
                <a:latin typeface="Verdana" pitchFamily="34" charset="0"/>
                <a:ea typeface="Verdana" pitchFamily="34" charset="0"/>
                <a:cs typeface="Verdana" pitchFamily="34" charset="0"/>
              </a:rPr>
              <a:t>Testing Web Applications &amp; Services</a:t>
            </a:r>
            <a:endParaRPr lang="en-US" dirty="0">
              <a:solidFill>
                <a:schemeClr val="bg1"/>
              </a:solidFill>
              <a:latin typeface="Verdana" pitchFamily="34" charset="0"/>
              <a:ea typeface="Verdana" pitchFamily="34" charset="0"/>
              <a:cs typeface="Verdana"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6203122"/>
            <a:ext cx="2362200" cy="5477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6000"/>
            <a:ext cx="9144000" cy="762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0" y="914400"/>
            <a:ext cx="9144000" cy="830997"/>
          </a:xfrm>
          <a:prstGeom prst="rect">
            <a:avLst/>
          </a:prstGeom>
          <a:noFill/>
        </p:spPr>
        <p:txBody>
          <a:bodyPr wrap="square" rtlCol="0">
            <a:spAutoFit/>
          </a:bodyPr>
          <a:lstStyle/>
          <a:p>
            <a:pPr algn="ctr"/>
            <a:r>
              <a:rPr lang="en-US" sz="4800" dirty="0" smtClean="0"/>
              <a:t>Day 1</a:t>
            </a:r>
            <a:endParaRPr lang="en-US" sz="4800" dirty="0"/>
          </a:p>
        </p:txBody>
      </p:sp>
      <p:sp>
        <p:nvSpPr>
          <p:cNvPr id="11" name="TextBox 10"/>
          <p:cNvSpPr txBox="1"/>
          <p:nvPr/>
        </p:nvSpPr>
        <p:spPr>
          <a:xfrm>
            <a:off x="381000" y="2057400"/>
            <a:ext cx="8382000" cy="2862322"/>
          </a:xfrm>
          <a:prstGeom prst="rect">
            <a:avLst/>
          </a:prstGeom>
          <a:noFill/>
        </p:spPr>
        <p:txBody>
          <a:bodyPr wrap="square" rtlCol="0">
            <a:spAutoFit/>
          </a:bodyPr>
          <a:lstStyle/>
          <a:p>
            <a:pPr marL="742950" indent="-742950">
              <a:buFont typeface="+mj-lt"/>
              <a:buAutoNum type="arabicPeriod"/>
            </a:pPr>
            <a:r>
              <a:rPr lang="en-US" sz="3600" dirty="0" smtClean="0"/>
              <a:t>Compare web apps &amp; services</a:t>
            </a:r>
          </a:p>
          <a:p>
            <a:pPr marL="742950" indent="-742950">
              <a:buFont typeface="+mj-lt"/>
              <a:buAutoNum type="arabicPeriod"/>
            </a:pPr>
            <a:r>
              <a:rPr lang="en-US" sz="3600" dirty="0" smtClean="0"/>
              <a:t>A technical understanding of the web</a:t>
            </a:r>
          </a:p>
          <a:p>
            <a:pPr marL="742950" indent="-742950">
              <a:buFont typeface="+mj-lt"/>
              <a:buAutoNum type="arabicPeriod"/>
            </a:pPr>
            <a:r>
              <a:rPr lang="en-US" sz="3600" dirty="0" smtClean="0"/>
              <a:t>Testing web applications</a:t>
            </a:r>
          </a:p>
          <a:p>
            <a:pPr marL="742950" indent="-742950">
              <a:buFont typeface="+mj-lt"/>
              <a:buAutoNum type="arabicPeriod"/>
            </a:pPr>
            <a:r>
              <a:rPr lang="en-US" sz="3600" dirty="0" err="1" smtClean="0"/>
              <a:t>AngularJS</a:t>
            </a:r>
            <a:endParaRPr lang="en-US" sz="3600" dirty="0" smtClean="0"/>
          </a:p>
          <a:p>
            <a:pPr marL="742950" indent="-742950"/>
            <a:endParaRPr lang="en-US" sz="3600" dirty="0" smtClean="0"/>
          </a:p>
        </p:txBody>
      </p:sp>
      <p:sp>
        <p:nvSpPr>
          <p:cNvPr id="9" name="TextBox 8"/>
          <p:cNvSpPr txBox="1"/>
          <p:nvPr/>
        </p:nvSpPr>
        <p:spPr>
          <a:xfrm>
            <a:off x="7086600" y="0"/>
            <a:ext cx="2057400" cy="584775"/>
          </a:xfrm>
          <a:prstGeom prst="rect">
            <a:avLst/>
          </a:prstGeom>
          <a:solidFill>
            <a:schemeClr val="bg2">
              <a:lumMod val="75000"/>
            </a:schemeClr>
          </a:solidFill>
        </p:spPr>
        <p:txBody>
          <a:bodyPr wrap="square" rtlCol="0">
            <a:spAutoFit/>
          </a:bodyPr>
          <a:lstStyle/>
          <a:p>
            <a:r>
              <a:rPr lang="en-US" sz="3200" dirty="0" smtClean="0"/>
              <a:t>Curriculum</a:t>
            </a:r>
            <a:endParaRPr lang="en-US" sz="3200" dirty="0"/>
          </a:p>
        </p:txBody>
      </p:sp>
      <p:sp>
        <p:nvSpPr>
          <p:cNvPr id="12" name="TextBox 11"/>
          <p:cNvSpPr txBox="1"/>
          <p:nvPr/>
        </p:nvSpPr>
        <p:spPr>
          <a:xfrm>
            <a:off x="228600" y="6292334"/>
            <a:ext cx="4648200" cy="369332"/>
          </a:xfrm>
          <a:prstGeom prst="rect">
            <a:avLst/>
          </a:prstGeom>
          <a:noFill/>
        </p:spPr>
        <p:txBody>
          <a:bodyPr wrap="square" rtlCol="0">
            <a:spAutoFit/>
          </a:bodyPr>
          <a:lstStyle/>
          <a:p>
            <a:pPr algn="ctr"/>
            <a:r>
              <a:rPr lang="en-US" dirty="0" smtClean="0">
                <a:solidFill>
                  <a:schemeClr val="bg1"/>
                </a:solidFill>
                <a:latin typeface="Verdana" pitchFamily="34" charset="0"/>
                <a:ea typeface="Verdana" pitchFamily="34" charset="0"/>
                <a:cs typeface="Verdana" pitchFamily="34" charset="0"/>
              </a:rPr>
              <a:t>Testing Web Applications &amp; Services</a:t>
            </a:r>
            <a:endParaRPr lang="en-US" dirty="0">
              <a:solidFill>
                <a:schemeClr val="bg1"/>
              </a:solidFill>
              <a:latin typeface="Verdana" pitchFamily="34" charset="0"/>
              <a:ea typeface="Verdana" pitchFamily="34" charset="0"/>
              <a:cs typeface="Verdana"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6203122"/>
            <a:ext cx="2362200" cy="54775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6000"/>
            <a:ext cx="9144000" cy="762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086600" y="0"/>
            <a:ext cx="2057400" cy="584775"/>
          </a:xfrm>
          <a:prstGeom prst="rect">
            <a:avLst/>
          </a:prstGeom>
          <a:solidFill>
            <a:schemeClr val="bg2">
              <a:lumMod val="75000"/>
            </a:schemeClr>
          </a:solidFill>
        </p:spPr>
        <p:txBody>
          <a:bodyPr wrap="square" rtlCol="0">
            <a:spAutoFit/>
          </a:bodyPr>
          <a:lstStyle/>
          <a:p>
            <a:r>
              <a:rPr lang="en-US" sz="3200" dirty="0" smtClean="0"/>
              <a:t>Curriculum</a:t>
            </a:r>
            <a:endParaRPr lang="en-US" sz="3200" dirty="0"/>
          </a:p>
        </p:txBody>
      </p:sp>
      <p:sp>
        <p:nvSpPr>
          <p:cNvPr id="16" name="TextBox 15"/>
          <p:cNvSpPr txBox="1"/>
          <p:nvPr/>
        </p:nvSpPr>
        <p:spPr>
          <a:xfrm>
            <a:off x="0" y="914400"/>
            <a:ext cx="9144000" cy="830997"/>
          </a:xfrm>
          <a:prstGeom prst="rect">
            <a:avLst/>
          </a:prstGeom>
          <a:noFill/>
        </p:spPr>
        <p:txBody>
          <a:bodyPr wrap="square" rtlCol="0">
            <a:spAutoFit/>
          </a:bodyPr>
          <a:lstStyle/>
          <a:p>
            <a:pPr algn="ctr"/>
            <a:r>
              <a:rPr lang="en-US" sz="4800" dirty="0" smtClean="0"/>
              <a:t>Day 2</a:t>
            </a:r>
            <a:endParaRPr lang="en-US" sz="4800" dirty="0"/>
          </a:p>
        </p:txBody>
      </p:sp>
      <p:sp>
        <p:nvSpPr>
          <p:cNvPr id="11" name="TextBox 10"/>
          <p:cNvSpPr txBox="1"/>
          <p:nvPr/>
        </p:nvSpPr>
        <p:spPr>
          <a:xfrm>
            <a:off x="381000" y="2057400"/>
            <a:ext cx="8382000" cy="2862322"/>
          </a:xfrm>
          <a:prstGeom prst="rect">
            <a:avLst/>
          </a:prstGeom>
          <a:noFill/>
        </p:spPr>
        <p:txBody>
          <a:bodyPr wrap="square" rtlCol="0">
            <a:spAutoFit/>
          </a:bodyPr>
          <a:lstStyle/>
          <a:p>
            <a:pPr marL="742950" indent="-742950">
              <a:buFont typeface="+mj-lt"/>
              <a:buAutoNum type="arabicPeriod"/>
            </a:pPr>
            <a:r>
              <a:rPr lang="en-US" sz="3600" dirty="0" smtClean="0"/>
              <a:t>Understanding web services</a:t>
            </a:r>
          </a:p>
          <a:p>
            <a:pPr marL="742950" indent="-742950">
              <a:buFont typeface="+mj-lt"/>
              <a:buAutoNum type="arabicPeriod"/>
            </a:pPr>
            <a:r>
              <a:rPr lang="en-US" sz="3600" dirty="0" smtClean="0"/>
              <a:t>Testing RESTful web services</a:t>
            </a:r>
          </a:p>
          <a:p>
            <a:pPr marL="742950" indent="-742950">
              <a:buFont typeface="+mj-lt"/>
              <a:buAutoNum type="arabicPeriod"/>
            </a:pPr>
            <a:r>
              <a:rPr lang="en-US" sz="3600" dirty="0" smtClean="0"/>
              <a:t>Tools for testing web services</a:t>
            </a:r>
          </a:p>
          <a:p>
            <a:pPr marL="742950" indent="-742950">
              <a:buFont typeface="+mj-lt"/>
              <a:buAutoNum type="arabicPeriod"/>
            </a:pPr>
            <a:r>
              <a:rPr lang="en-US" sz="3600" dirty="0" smtClean="0"/>
              <a:t>Performance and security testing</a:t>
            </a:r>
          </a:p>
          <a:p>
            <a:pPr marL="742950" indent="-742950">
              <a:buFont typeface="+mj-lt"/>
              <a:buAutoNum type="arabicPeriod"/>
            </a:pPr>
            <a:endParaRPr lang="en-US" sz="3600" dirty="0" smtClean="0"/>
          </a:p>
        </p:txBody>
      </p:sp>
      <p:sp>
        <p:nvSpPr>
          <p:cNvPr id="12" name="TextBox 11"/>
          <p:cNvSpPr txBox="1"/>
          <p:nvPr/>
        </p:nvSpPr>
        <p:spPr>
          <a:xfrm>
            <a:off x="228600" y="6292334"/>
            <a:ext cx="4648200" cy="369332"/>
          </a:xfrm>
          <a:prstGeom prst="rect">
            <a:avLst/>
          </a:prstGeom>
          <a:noFill/>
        </p:spPr>
        <p:txBody>
          <a:bodyPr wrap="square" rtlCol="0">
            <a:spAutoFit/>
          </a:bodyPr>
          <a:lstStyle/>
          <a:p>
            <a:pPr algn="ctr"/>
            <a:r>
              <a:rPr lang="en-US" dirty="0" smtClean="0">
                <a:solidFill>
                  <a:schemeClr val="bg1"/>
                </a:solidFill>
                <a:latin typeface="Verdana" pitchFamily="34" charset="0"/>
                <a:ea typeface="Verdana" pitchFamily="34" charset="0"/>
                <a:cs typeface="Verdana" pitchFamily="34" charset="0"/>
              </a:rPr>
              <a:t>Testing Web Applications &amp; Services</a:t>
            </a:r>
            <a:endParaRPr lang="en-US" dirty="0">
              <a:solidFill>
                <a:schemeClr val="bg1"/>
              </a:solidFill>
              <a:latin typeface="Verdana" pitchFamily="34" charset="0"/>
              <a:ea typeface="Verdana" pitchFamily="34" charset="0"/>
              <a:cs typeface="Verdana"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6203122"/>
            <a:ext cx="2362200" cy="54775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6000"/>
            <a:ext cx="9144000" cy="762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315200" y="0"/>
            <a:ext cx="1828800" cy="584775"/>
          </a:xfrm>
          <a:prstGeom prst="rect">
            <a:avLst/>
          </a:prstGeom>
          <a:solidFill>
            <a:schemeClr val="bg2">
              <a:lumMod val="75000"/>
            </a:schemeClr>
          </a:solidFill>
        </p:spPr>
        <p:txBody>
          <a:bodyPr wrap="square" rtlCol="0">
            <a:spAutoFit/>
          </a:bodyPr>
          <a:lstStyle/>
          <a:p>
            <a:r>
              <a:rPr lang="en-US" sz="3200" dirty="0" smtClean="0"/>
              <a:t>Web apps</a:t>
            </a:r>
            <a:endParaRPr lang="en-US" sz="3200" dirty="0"/>
          </a:p>
        </p:txBody>
      </p:sp>
      <p:sp>
        <p:nvSpPr>
          <p:cNvPr id="16" name="TextBox 15"/>
          <p:cNvSpPr txBox="1"/>
          <p:nvPr/>
        </p:nvSpPr>
        <p:spPr>
          <a:xfrm>
            <a:off x="0" y="1676400"/>
            <a:ext cx="9144000" cy="830997"/>
          </a:xfrm>
          <a:prstGeom prst="rect">
            <a:avLst/>
          </a:prstGeom>
          <a:noFill/>
        </p:spPr>
        <p:txBody>
          <a:bodyPr wrap="square" rtlCol="0">
            <a:spAutoFit/>
          </a:bodyPr>
          <a:lstStyle/>
          <a:p>
            <a:pPr algn="ctr"/>
            <a:r>
              <a:rPr lang="en-US" sz="4800" dirty="0" smtClean="0"/>
              <a:t>What’s a web app?</a:t>
            </a:r>
          </a:p>
        </p:txBody>
      </p:sp>
      <p:sp>
        <p:nvSpPr>
          <p:cNvPr id="11" name="TextBox 10"/>
          <p:cNvSpPr txBox="1"/>
          <p:nvPr/>
        </p:nvSpPr>
        <p:spPr>
          <a:xfrm>
            <a:off x="228600" y="6292334"/>
            <a:ext cx="4648200" cy="369332"/>
          </a:xfrm>
          <a:prstGeom prst="rect">
            <a:avLst/>
          </a:prstGeom>
          <a:noFill/>
        </p:spPr>
        <p:txBody>
          <a:bodyPr wrap="square" rtlCol="0">
            <a:spAutoFit/>
          </a:bodyPr>
          <a:lstStyle/>
          <a:p>
            <a:pPr algn="ctr"/>
            <a:r>
              <a:rPr lang="en-US" dirty="0" smtClean="0">
                <a:solidFill>
                  <a:schemeClr val="bg1"/>
                </a:solidFill>
                <a:latin typeface="Verdana" pitchFamily="34" charset="0"/>
                <a:ea typeface="Verdana" pitchFamily="34" charset="0"/>
                <a:cs typeface="Verdana" pitchFamily="34" charset="0"/>
              </a:rPr>
              <a:t>Testing Web Applications &amp; Services</a:t>
            </a:r>
            <a:endParaRPr lang="en-US" dirty="0">
              <a:solidFill>
                <a:schemeClr val="bg1"/>
              </a:solidFill>
              <a:latin typeface="Verdana" pitchFamily="34" charset="0"/>
              <a:ea typeface="Verdana" pitchFamily="34" charset="0"/>
              <a:cs typeface="Verdana"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6203122"/>
            <a:ext cx="2362200" cy="54775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2146</TotalTime>
  <Words>3736</Words>
  <Application>Microsoft Office PowerPoint</Application>
  <PresentationFormat>On-screen Show (4:3)</PresentationFormat>
  <Paragraphs>372</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Aaron Evans</dc:creator>
  <cp:lastModifiedBy>Aaron Evans</cp:lastModifiedBy>
  <cp:revision>197</cp:revision>
  <dcterms:created xsi:type="dcterms:W3CDTF">2013-02-19T03:44:03Z</dcterms:created>
  <dcterms:modified xsi:type="dcterms:W3CDTF">2013-07-17T15:46:21Z</dcterms:modified>
</cp:coreProperties>
</file>